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431" r:id="rId3"/>
    <p:sldId id="433" r:id="rId4"/>
    <p:sldId id="445" r:id="rId5"/>
    <p:sldId id="439" r:id="rId6"/>
    <p:sldId id="446" r:id="rId7"/>
    <p:sldId id="447" r:id="rId8"/>
    <p:sldId id="436" r:id="rId9"/>
    <p:sldId id="449" r:id="rId10"/>
    <p:sldId id="455" r:id="rId11"/>
    <p:sldId id="456" r:id="rId12"/>
    <p:sldId id="429" r:id="rId13"/>
    <p:sldId id="452" r:id="rId14"/>
    <p:sldId id="453" r:id="rId15"/>
    <p:sldId id="420" r:id="rId16"/>
    <p:sldId id="432" r:id="rId17"/>
  </p:sldIdLst>
  <p:sldSz cx="10075863" cy="7562850"/>
  <p:notesSz cx="7772400" cy="100584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96" autoAdjust="0"/>
  </p:normalViewPr>
  <p:slideViewPr>
    <p:cSldViewPr>
      <p:cViewPr varScale="1">
        <p:scale>
          <a:sx n="75" d="100"/>
          <a:sy n="75" d="100"/>
        </p:scale>
        <p:origin x="-1445" y="-7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3798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106028-86AF-4501-A55B-EBC8AEA85AB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1B249A-3130-48B6-9683-D413BA0CD2AB}">
      <dgm:prSet phldrT="[Text]" custT="1"/>
      <dgm:spPr/>
      <dgm:t>
        <a:bodyPr/>
        <a:lstStyle/>
        <a:p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endParaRPr lang="en-US" sz="3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CBBA98-1099-47C6-B693-112EE7DA019B}" type="parTrans" cxnId="{9FC77882-9BEB-48AE-9E4E-EFAFCC62C87C}">
      <dgm:prSet/>
      <dgm:spPr/>
      <dgm:t>
        <a:bodyPr/>
        <a:lstStyle/>
        <a:p>
          <a:endParaRPr lang="en-US"/>
        </a:p>
      </dgm:t>
    </dgm:pt>
    <dgm:pt modelId="{42D62F3F-9BA0-4FBC-8C8A-4148EE6E47D8}" type="sibTrans" cxnId="{9FC77882-9BEB-48AE-9E4E-EFAFCC62C87C}">
      <dgm:prSet/>
      <dgm:spPr/>
      <dgm:t>
        <a:bodyPr/>
        <a:lstStyle/>
        <a:p>
          <a:endParaRPr lang="en-US"/>
        </a:p>
      </dgm:t>
    </dgm:pt>
    <dgm:pt modelId="{48575A41-81FA-44E0-BA38-D2CC3BCB2BCC}">
      <dgm:prSet phldrT="[Text]" custT="1"/>
      <dgm:spPr/>
      <dgm:t>
        <a:bodyPr/>
        <a:lstStyle/>
        <a:p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Sơ</a:t>
          </a:r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đồ</a:t>
          </a:r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nghiệp</a:t>
          </a:r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vụ</a:t>
          </a:r>
          <a:endParaRPr lang="en-US" sz="3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3F8E681-BBAA-4B17-BCA3-015D0081B898}" type="parTrans" cxnId="{566E2074-A331-478B-B5A3-C29689685E6C}">
      <dgm:prSet/>
      <dgm:spPr/>
      <dgm:t>
        <a:bodyPr/>
        <a:lstStyle/>
        <a:p>
          <a:endParaRPr lang="en-US"/>
        </a:p>
      </dgm:t>
    </dgm:pt>
    <dgm:pt modelId="{04613CD9-7ECA-4B99-AC59-346BF7630C50}" type="sibTrans" cxnId="{566E2074-A331-478B-B5A3-C29689685E6C}">
      <dgm:prSet/>
      <dgm:spPr/>
      <dgm:t>
        <a:bodyPr/>
        <a:lstStyle/>
        <a:p>
          <a:endParaRPr lang="en-US"/>
        </a:p>
      </dgm:t>
    </dgm:pt>
    <dgm:pt modelId="{202D1403-2215-4FC3-8200-966F8FCD3043}">
      <dgm:prSet phldrT="[Text]" custT="1"/>
      <dgm:spPr/>
      <dgm:t>
        <a:bodyPr/>
        <a:lstStyle/>
        <a:p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endParaRPr lang="en-US" sz="3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2BE2FB-8C5F-4797-94C5-7F402C78A122}" type="parTrans" cxnId="{EFE5FDB1-5AFC-40E8-B069-73C38DB65E54}">
      <dgm:prSet/>
      <dgm:spPr/>
      <dgm:t>
        <a:bodyPr/>
        <a:lstStyle/>
        <a:p>
          <a:endParaRPr lang="en-US"/>
        </a:p>
      </dgm:t>
    </dgm:pt>
    <dgm:pt modelId="{F98BFED8-362A-41DB-867A-96CAB5726E03}" type="sibTrans" cxnId="{EFE5FDB1-5AFC-40E8-B069-73C38DB65E54}">
      <dgm:prSet/>
      <dgm:spPr/>
      <dgm:t>
        <a:bodyPr/>
        <a:lstStyle/>
        <a:p>
          <a:endParaRPr lang="en-US"/>
        </a:p>
      </dgm:t>
    </dgm:pt>
    <dgm:pt modelId="{15D6DBA8-1A7D-446D-BE09-A7D95F85FC90}">
      <dgm:prSet phldrT="[Text]" custT="1"/>
      <dgm:spPr/>
      <dgm:t>
        <a:bodyPr/>
        <a:lstStyle/>
        <a:p>
          <a:r>
            <a:rPr lang="en-US" sz="3500" smtClean="0">
              <a:latin typeface="Times New Roman" panose="02020603050405020304" pitchFamily="18" charset="0"/>
              <a:cs typeface="Times New Roman" panose="02020603050405020304" pitchFamily="18" charset="0"/>
            </a:rPr>
            <a:t>Tài khoản sử dụng</a:t>
          </a:r>
          <a:endParaRPr lang="en-US" sz="3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3AED70F-EEC3-4F97-8A73-BD76304387CA}" type="parTrans" cxnId="{41C2D752-F34F-4A1F-8FF0-1F9AAA8FA2C9}">
      <dgm:prSet/>
      <dgm:spPr/>
      <dgm:t>
        <a:bodyPr/>
        <a:lstStyle/>
        <a:p>
          <a:endParaRPr lang="en-US"/>
        </a:p>
      </dgm:t>
    </dgm:pt>
    <dgm:pt modelId="{941494E0-C597-415C-9113-A081F4D4B03C}" type="sibTrans" cxnId="{41C2D752-F34F-4A1F-8FF0-1F9AAA8FA2C9}">
      <dgm:prSet/>
      <dgm:spPr/>
      <dgm:t>
        <a:bodyPr/>
        <a:lstStyle/>
        <a:p>
          <a:endParaRPr lang="en-US"/>
        </a:p>
      </dgm:t>
    </dgm:pt>
    <dgm:pt modelId="{660A9C25-CBCB-4A94-9541-D833732CBF8F}">
      <dgm:prSet phldrT="[Text]" custT="1"/>
      <dgm:spPr/>
      <dgm:t>
        <a:bodyPr/>
        <a:lstStyle/>
        <a:p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endParaRPr lang="en-US" sz="3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7378BF-64BA-4173-BCB4-611DE8EFCF71}" type="parTrans" cxnId="{7CA71C04-821F-4664-A37D-BA65C2BB20E3}">
      <dgm:prSet/>
      <dgm:spPr/>
      <dgm:t>
        <a:bodyPr/>
        <a:lstStyle/>
        <a:p>
          <a:endParaRPr lang="en-US"/>
        </a:p>
      </dgm:t>
    </dgm:pt>
    <dgm:pt modelId="{D26965FC-5D2A-4BD4-956A-7CAD841662EB}" type="sibTrans" cxnId="{7CA71C04-821F-4664-A37D-BA65C2BB20E3}">
      <dgm:prSet/>
      <dgm:spPr/>
      <dgm:t>
        <a:bodyPr/>
        <a:lstStyle/>
        <a:p>
          <a:endParaRPr lang="en-US"/>
        </a:p>
      </dgm:t>
    </dgm:pt>
    <dgm:pt modelId="{F4A507A9-4D16-4EA0-AAA0-7B5B3AD77D82}">
      <dgm:prSet phldrT="[Text]" custT="1"/>
      <dgm:spPr/>
      <dgm:t>
        <a:bodyPr/>
        <a:lstStyle/>
        <a:p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Sơ</a:t>
          </a:r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đồ</a:t>
          </a:r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hạch</a:t>
          </a:r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toán</a:t>
          </a:r>
          <a:endParaRPr lang="en-US" sz="3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909B508-98EC-4667-B8F3-36DDDEA52D0D}" type="parTrans" cxnId="{B65FEFBC-787E-436E-9483-C2BEFD0CBB39}">
      <dgm:prSet/>
      <dgm:spPr/>
      <dgm:t>
        <a:bodyPr/>
        <a:lstStyle/>
        <a:p>
          <a:endParaRPr lang="en-US"/>
        </a:p>
      </dgm:t>
    </dgm:pt>
    <dgm:pt modelId="{3E76970A-2916-4BBC-98B5-8D3E8400EBA6}" type="sibTrans" cxnId="{B65FEFBC-787E-436E-9483-C2BEFD0CBB39}">
      <dgm:prSet/>
      <dgm:spPr/>
      <dgm:t>
        <a:bodyPr/>
        <a:lstStyle/>
        <a:p>
          <a:endParaRPr lang="en-US"/>
        </a:p>
      </dgm:t>
    </dgm:pt>
    <dgm:pt modelId="{AEBF15C2-2F7A-46DB-B002-7921084EC5EA}">
      <dgm:prSet phldrT="[Text]" custT="1"/>
      <dgm:spPr/>
      <dgm:t>
        <a:bodyPr/>
        <a:lstStyle/>
        <a:p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endParaRPr lang="en-US" sz="3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45A1B7-10AE-4E80-B77F-53D19AE2E14E}" type="parTrans" cxnId="{4FC51BF6-F3C6-497D-ADE2-434F829B5071}">
      <dgm:prSet/>
      <dgm:spPr/>
      <dgm:t>
        <a:bodyPr/>
        <a:lstStyle/>
        <a:p>
          <a:endParaRPr lang="en-US"/>
        </a:p>
      </dgm:t>
    </dgm:pt>
    <dgm:pt modelId="{B8E0AE29-9235-433E-A3BC-9154007F4837}" type="sibTrans" cxnId="{4FC51BF6-F3C6-497D-ADE2-434F829B5071}">
      <dgm:prSet/>
      <dgm:spPr/>
      <dgm:t>
        <a:bodyPr/>
        <a:lstStyle/>
        <a:p>
          <a:endParaRPr lang="en-US"/>
        </a:p>
      </dgm:t>
    </dgm:pt>
    <dgm:pt modelId="{D10C6362-0305-40C0-9E33-3B670CFC05BE}">
      <dgm:prSet phldrT="[Text]" custT="1"/>
      <dgm:spPr/>
      <dgm:t>
        <a:bodyPr/>
        <a:lstStyle/>
        <a:p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Chứng</a:t>
          </a:r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từ</a:t>
          </a:r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sổ</a:t>
          </a:r>
          <a:r>
            <a:rPr 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sách</a:t>
          </a:r>
          <a:endParaRPr lang="en-US" sz="3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664054-3AC6-46B2-A035-DD9E9FEFB3B2}" type="parTrans" cxnId="{2841799C-FEAF-4AD3-BB23-F378745CF574}">
      <dgm:prSet/>
      <dgm:spPr/>
      <dgm:t>
        <a:bodyPr/>
        <a:lstStyle/>
        <a:p>
          <a:endParaRPr lang="en-US"/>
        </a:p>
      </dgm:t>
    </dgm:pt>
    <dgm:pt modelId="{D83FC6D6-C632-477C-BCE2-8C89FC4C57AB}" type="sibTrans" cxnId="{2841799C-FEAF-4AD3-BB23-F378745CF574}">
      <dgm:prSet/>
      <dgm:spPr/>
      <dgm:t>
        <a:bodyPr/>
        <a:lstStyle/>
        <a:p>
          <a:endParaRPr lang="en-US"/>
        </a:p>
      </dgm:t>
    </dgm:pt>
    <dgm:pt modelId="{5DADF553-DC38-4E54-A48A-C2146B584CFF}" type="pres">
      <dgm:prSet presAssocID="{CE106028-86AF-4501-A55B-EBC8AEA85AB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6B51E4-9388-4A58-B793-229E4DC40400}" type="pres">
      <dgm:prSet presAssocID="{061B249A-3130-48B6-9683-D413BA0CD2AB}" presName="composite" presStyleCnt="0"/>
      <dgm:spPr/>
    </dgm:pt>
    <dgm:pt modelId="{04B7ED12-A788-4107-AB0A-7D43C921BB0F}" type="pres">
      <dgm:prSet presAssocID="{061B249A-3130-48B6-9683-D413BA0CD2AB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C926E7-D236-4D82-86CE-6D4D7D6516C1}" type="pres">
      <dgm:prSet presAssocID="{061B249A-3130-48B6-9683-D413BA0CD2AB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29DC28-ECBF-4C84-BDE5-CB1F29228CC3}" type="pres">
      <dgm:prSet presAssocID="{42D62F3F-9BA0-4FBC-8C8A-4148EE6E47D8}" presName="sp" presStyleCnt="0"/>
      <dgm:spPr/>
    </dgm:pt>
    <dgm:pt modelId="{5D061BC3-3B85-4DAA-BC50-D6C79D825843}" type="pres">
      <dgm:prSet presAssocID="{202D1403-2215-4FC3-8200-966F8FCD3043}" presName="composite" presStyleCnt="0"/>
      <dgm:spPr/>
    </dgm:pt>
    <dgm:pt modelId="{C7688AA4-B53A-489C-929F-801383553692}" type="pres">
      <dgm:prSet presAssocID="{202D1403-2215-4FC3-8200-966F8FCD3043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F33252-B49E-4DB5-BF1A-A5D62FB1E5D6}" type="pres">
      <dgm:prSet presAssocID="{202D1403-2215-4FC3-8200-966F8FCD3043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2AF17D-9970-4FB4-B2FA-3C6B649AF535}" type="pres">
      <dgm:prSet presAssocID="{F98BFED8-362A-41DB-867A-96CAB5726E03}" presName="sp" presStyleCnt="0"/>
      <dgm:spPr/>
    </dgm:pt>
    <dgm:pt modelId="{7A449551-E92D-49AA-9E1F-D627240F2336}" type="pres">
      <dgm:prSet presAssocID="{660A9C25-CBCB-4A94-9541-D833732CBF8F}" presName="composite" presStyleCnt="0"/>
      <dgm:spPr/>
    </dgm:pt>
    <dgm:pt modelId="{12FE6956-4B39-4CB8-BE44-9B4B9C276B77}" type="pres">
      <dgm:prSet presAssocID="{660A9C25-CBCB-4A94-9541-D833732CBF8F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BDD66D-6D35-460E-847E-45615DA2C865}" type="pres">
      <dgm:prSet presAssocID="{660A9C25-CBCB-4A94-9541-D833732CBF8F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69D202-83A8-4AAA-ADC2-3ACDF9C0A3D3}" type="pres">
      <dgm:prSet presAssocID="{D26965FC-5D2A-4BD4-956A-7CAD841662EB}" presName="sp" presStyleCnt="0"/>
      <dgm:spPr/>
    </dgm:pt>
    <dgm:pt modelId="{2EDEBD80-5533-4A75-8EBB-C828CE77F7B3}" type="pres">
      <dgm:prSet presAssocID="{AEBF15C2-2F7A-46DB-B002-7921084EC5EA}" presName="composite" presStyleCnt="0"/>
      <dgm:spPr/>
    </dgm:pt>
    <dgm:pt modelId="{8CC2E65B-8D60-410C-9143-E4CE6EDE7545}" type="pres">
      <dgm:prSet presAssocID="{AEBF15C2-2F7A-46DB-B002-7921084EC5EA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373D7C-B444-46F4-93B6-59EE5201A8CF}" type="pres">
      <dgm:prSet presAssocID="{AEBF15C2-2F7A-46DB-B002-7921084EC5EA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483462E-811B-42FC-A8CF-D7FB018DCB25}" type="presOf" srcId="{202D1403-2215-4FC3-8200-966F8FCD3043}" destId="{C7688AA4-B53A-489C-929F-801383553692}" srcOrd="0" destOrd="0" presId="urn:microsoft.com/office/officeart/2005/8/layout/chevron2"/>
    <dgm:cxn modelId="{7DA33001-CA8D-4907-8B74-D94C4338C6A3}" type="presOf" srcId="{AEBF15C2-2F7A-46DB-B002-7921084EC5EA}" destId="{8CC2E65B-8D60-410C-9143-E4CE6EDE7545}" srcOrd="0" destOrd="0" presId="urn:microsoft.com/office/officeart/2005/8/layout/chevron2"/>
    <dgm:cxn modelId="{11321FF5-DBEA-4B0F-AF3E-ED00FC1C4065}" type="presOf" srcId="{061B249A-3130-48B6-9683-D413BA0CD2AB}" destId="{04B7ED12-A788-4107-AB0A-7D43C921BB0F}" srcOrd="0" destOrd="0" presId="urn:microsoft.com/office/officeart/2005/8/layout/chevron2"/>
    <dgm:cxn modelId="{3E6C3A0F-CC01-47B3-A450-F2A2D371DAD1}" type="presOf" srcId="{48575A41-81FA-44E0-BA38-D2CC3BCB2BCC}" destId="{44C926E7-D236-4D82-86CE-6D4D7D6516C1}" srcOrd="0" destOrd="0" presId="urn:microsoft.com/office/officeart/2005/8/layout/chevron2"/>
    <dgm:cxn modelId="{5A6ACE5E-CC08-4EC3-B399-9D76AA65ED69}" type="presOf" srcId="{660A9C25-CBCB-4A94-9541-D833732CBF8F}" destId="{12FE6956-4B39-4CB8-BE44-9B4B9C276B77}" srcOrd="0" destOrd="0" presId="urn:microsoft.com/office/officeart/2005/8/layout/chevron2"/>
    <dgm:cxn modelId="{0AD20644-42A7-4CF0-BCAD-88243A866575}" type="presOf" srcId="{D10C6362-0305-40C0-9E33-3B670CFC05BE}" destId="{5D373D7C-B444-46F4-93B6-59EE5201A8CF}" srcOrd="0" destOrd="0" presId="urn:microsoft.com/office/officeart/2005/8/layout/chevron2"/>
    <dgm:cxn modelId="{ADAF8F2B-8823-4364-8AC1-98B72A791FD3}" type="presOf" srcId="{15D6DBA8-1A7D-446D-BE09-A7D95F85FC90}" destId="{79F33252-B49E-4DB5-BF1A-A5D62FB1E5D6}" srcOrd="0" destOrd="0" presId="urn:microsoft.com/office/officeart/2005/8/layout/chevron2"/>
    <dgm:cxn modelId="{2841799C-FEAF-4AD3-BB23-F378745CF574}" srcId="{AEBF15C2-2F7A-46DB-B002-7921084EC5EA}" destId="{D10C6362-0305-40C0-9E33-3B670CFC05BE}" srcOrd="0" destOrd="0" parTransId="{ED664054-3AC6-46B2-A035-DD9E9FEFB3B2}" sibTransId="{D83FC6D6-C632-477C-BCE2-8C89FC4C57AB}"/>
    <dgm:cxn modelId="{566E2074-A331-478B-B5A3-C29689685E6C}" srcId="{061B249A-3130-48B6-9683-D413BA0CD2AB}" destId="{48575A41-81FA-44E0-BA38-D2CC3BCB2BCC}" srcOrd="0" destOrd="0" parTransId="{63F8E681-BBAA-4B17-BCA3-015D0081B898}" sibTransId="{04613CD9-7ECA-4B99-AC59-346BF7630C50}"/>
    <dgm:cxn modelId="{6D100F0E-E6F6-4219-A676-46D57B135FE4}" type="presOf" srcId="{CE106028-86AF-4501-A55B-EBC8AEA85AB0}" destId="{5DADF553-DC38-4E54-A48A-C2146B584CFF}" srcOrd="0" destOrd="0" presId="urn:microsoft.com/office/officeart/2005/8/layout/chevron2"/>
    <dgm:cxn modelId="{B65FEFBC-787E-436E-9483-C2BEFD0CBB39}" srcId="{660A9C25-CBCB-4A94-9541-D833732CBF8F}" destId="{F4A507A9-4D16-4EA0-AAA0-7B5B3AD77D82}" srcOrd="0" destOrd="0" parTransId="{E909B508-98EC-4667-B8F3-36DDDEA52D0D}" sibTransId="{3E76970A-2916-4BBC-98B5-8D3E8400EBA6}"/>
    <dgm:cxn modelId="{7CA71C04-821F-4664-A37D-BA65C2BB20E3}" srcId="{CE106028-86AF-4501-A55B-EBC8AEA85AB0}" destId="{660A9C25-CBCB-4A94-9541-D833732CBF8F}" srcOrd="2" destOrd="0" parTransId="{287378BF-64BA-4173-BCB4-611DE8EFCF71}" sibTransId="{D26965FC-5D2A-4BD4-956A-7CAD841662EB}"/>
    <dgm:cxn modelId="{EFE5FDB1-5AFC-40E8-B069-73C38DB65E54}" srcId="{CE106028-86AF-4501-A55B-EBC8AEA85AB0}" destId="{202D1403-2215-4FC3-8200-966F8FCD3043}" srcOrd="1" destOrd="0" parTransId="{CE2BE2FB-8C5F-4797-94C5-7F402C78A122}" sibTransId="{F98BFED8-362A-41DB-867A-96CAB5726E03}"/>
    <dgm:cxn modelId="{9FC77882-9BEB-48AE-9E4E-EFAFCC62C87C}" srcId="{CE106028-86AF-4501-A55B-EBC8AEA85AB0}" destId="{061B249A-3130-48B6-9683-D413BA0CD2AB}" srcOrd="0" destOrd="0" parTransId="{70CBBA98-1099-47C6-B693-112EE7DA019B}" sibTransId="{42D62F3F-9BA0-4FBC-8C8A-4148EE6E47D8}"/>
    <dgm:cxn modelId="{4FC51BF6-F3C6-497D-ADE2-434F829B5071}" srcId="{CE106028-86AF-4501-A55B-EBC8AEA85AB0}" destId="{AEBF15C2-2F7A-46DB-B002-7921084EC5EA}" srcOrd="3" destOrd="0" parTransId="{3E45A1B7-10AE-4E80-B77F-53D19AE2E14E}" sibTransId="{B8E0AE29-9235-433E-A3BC-9154007F4837}"/>
    <dgm:cxn modelId="{E3648A48-709E-472A-9B6C-9BEA37D72AC8}" type="presOf" srcId="{F4A507A9-4D16-4EA0-AAA0-7B5B3AD77D82}" destId="{6BBDD66D-6D35-460E-847E-45615DA2C865}" srcOrd="0" destOrd="0" presId="urn:microsoft.com/office/officeart/2005/8/layout/chevron2"/>
    <dgm:cxn modelId="{41C2D752-F34F-4A1F-8FF0-1F9AAA8FA2C9}" srcId="{202D1403-2215-4FC3-8200-966F8FCD3043}" destId="{15D6DBA8-1A7D-446D-BE09-A7D95F85FC90}" srcOrd="0" destOrd="0" parTransId="{53AED70F-EEC3-4F97-8A73-BD76304387CA}" sibTransId="{941494E0-C597-415C-9113-A081F4D4B03C}"/>
    <dgm:cxn modelId="{AA10DEAF-43CD-42D5-950B-39233FAA59FF}" type="presParOf" srcId="{5DADF553-DC38-4E54-A48A-C2146B584CFF}" destId="{AC6B51E4-9388-4A58-B793-229E4DC40400}" srcOrd="0" destOrd="0" presId="urn:microsoft.com/office/officeart/2005/8/layout/chevron2"/>
    <dgm:cxn modelId="{6C50F36B-B634-4E6F-BFF6-750D62308005}" type="presParOf" srcId="{AC6B51E4-9388-4A58-B793-229E4DC40400}" destId="{04B7ED12-A788-4107-AB0A-7D43C921BB0F}" srcOrd="0" destOrd="0" presId="urn:microsoft.com/office/officeart/2005/8/layout/chevron2"/>
    <dgm:cxn modelId="{03A2D89B-0312-4D91-BED0-3A94AD7ED575}" type="presParOf" srcId="{AC6B51E4-9388-4A58-B793-229E4DC40400}" destId="{44C926E7-D236-4D82-86CE-6D4D7D6516C1}" srcOrd="1" destOrd="0" presId="urn:microsoft.com/office/officeart/2005/8/layout/chevron2"/>
    <dgm:cxn modelId="{02981977-7714-4F0C-AE87-E72B11617958}" type="presParOf" srcId="{5DADF553-DC38-4E54-A48A-C2146B584CFF}" destId="{2729DC28-ECBF-4C84-BDE5-CB1F29228CC3}" srcOrd="1" destOrd="0" presId="urn:microsoft.com/office/officeart/2005/8/layout/chevron2"/>
    <dgm:cxn modelId="{4A1BF8BB-4E4C-4237-B9DE-E9BF00B10F88}" type="presParOf" srcId="{5DADF553-DC38-4E54-A48A-C2146B584CFF}" destId="{5D061BC3-3B85-4DAA-BC50-D6C79D825843}" srcOrd="2" destOrd="0" presId="urn:microsoft.com/office/officeart/2005/8/layout/chevron2"/>
    <dgm:cxn modelId="{03B1A1A4-4924-4457-856D-604D919F8DB3}" type="presParOf" srcId="{5D061BC3-3B85-4DAA-BC50-D6C79D825843}" destId="{C7688AA4-B53A-489C-929F-801383553692}" srcOrd="0" destOrd="0" presId="urn:microsoft.com/office/officeart/2005/8/layout/chevron2"/>
    <dgm:cxn modelId="{DBDC1FD7-CCCE-4A1A-8A68-4AEF82C8D42C}" type="presParOf" srcId="{5D061BC3-3B85-4DAA-BC50-D6C79D825843}" destId="{79F33252-B49E-4DB5-BF1A-A5D62FB1E5D6}" srcOrd="1" destOrd="0" presId="urn:microsoft.com/office/officeart/2005/8/layout/chevron2"/>
    <dgm:cxn modelId="{87846C64-57BD-45AC-96F9-69A3DB31E442}" type="presParOf" srcId="{5DADF553-DC38-4E54-A48A-C2146B584CFF}" destId="{672AF17D-9970-4FB4-B2FA-3C6B649AF535}" srcOrd="3" destOrd="0" presId="urn:microsoft.com/office/officeart/2005/8/layout/chevron2"/>
    <dgm:cxn modelId="{6A755751-526C-45E8-AFF8-3E6650565101}" type="presParOf" srcId="{5DADF553-DC38-4E54-A48A-C2146B584CFF}" destId="{7A449551-E92D-49AA-9E1F-D627240F2336}" srcOrd="4" destOrd="0" presId="urn:microsoft.com/office/officeart/2005/8/layout/chevron2"/>
    <dgm:cxn modelId="{4793BDA7-6C34-440F-A054-20720F535E97}" type="presParOf" srcId="{7A449551-E92D-49AA-9E1F-D627240F2336}" destId="{12FE6956-4B39-4CB8-BE44-9B4B9C276B77}" srcOrd="0" destOrd="0" presId="urn:microsoft.com/office/officeart/2005/8/layout/chevron2"/>
    <dgm:cxn modelId="{C3D8AA17-08A4-4C2A-B728-A637D3AD6B6C}" type="presParOf" srcId="{7A449551-E92D-49AA-9E1F-D627240F2336}" destId="{6BBDD66D-6D35-460E-847E-45615DA2C865}" srcOrd="1" destOrd="0" presId="urn:microsoft.com/office/officeart/2005/8/layout/chevron2"/>
    <dgm:cxn modelId="{C09A7ADE-148C-40EB-AB5C-2A540D8FC22E}" type="presParOf" srcId="{5DADF553-DC38-4E54-A48A-C2146B584CFF}" destId="{9369D202-83A8-4AAA-ADC2-3ACDF9C0A3D3}" srcOrd="5" destOrd="0" presId="urn:microsoft.com/office/officeart/2005/8/layout/chevron2"/>
    <dgm:cxn modelId="{238C55ED-8F8F-4497-B807-198BA61D3714}" type="presParOf" srcId="{5DADF553-DC38-4E54-A48A-C2146B584CFF}" destId="{2EDEBD80-5533-4A75-8EBB-C828CE77F7B3}" srcOrd="6" destOrd="0" presId="urn:microsoft.com/office/officeart/2005/8/layout/chevron2"/>
    <dgm:cxn modelId="{EE2453C2-6EDE-4DC6-82F4-D5D6E972B073}" type="presParOf" srcId="{2EDEBD80-5533-4A75-8EBB-C828CE77F7B3}" destId="{8CC2E65B-8D60-410C-9143-E4CE6EDE7545}" srcOrd="0" destOrd="0" presId="urn:microsoft.com/office/officeart/2005/8/layout/chevron2"/>
    <dgm:cxn modelId="{57012228-4CF3-47BF-9F7E-DEC2BC6DEFFB}" type="presParOf" srcId="{2EDEBD80-5533-4A75-8EBB-C828CE77F7B3}" destId="{5D373D7C-B444-46F4-93B6-59EE5201A8C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B7ED12-A788-4107-AB0A-7D43C921BB0F}">
      <dsp:nvSpPr>
        <dsp:cNvPr id="0" name=""/>
        <dsp:cNvSpPr/>
      </dsp:nvSpPr>
      <dsp:spPr>
        <a:xfrm rot="5400000">
          <a:off x="-198759" y="205359"/>
          <a:ext cx="1325060" cy="9275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endParaRPr lang="en-US" sz="3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-198759" y="205359"/>
        <a:ext cx="1325060" cy="927542"/>
      </dsp:txXfrm>
    </dsp:sp>
    <dsp:sp modelId="{44C926E7-D236-4D82-86CE-6D4D7D6516C1}">
      <dsp:nvSpPr>
        <dsp:cNvPr id="0" name=""/>
        <dsp:cNvSpPr/>
      </dsp:nvSpPr>
      <dsp:spPr>
        <a:xfrm rot="5400000">
          <a:off x="4071500" y="-3137357"/>
          <a:ext cx="861742" cy="71496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Sơ</a:t>
          </a: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đồ</a:t>
          </a: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nghiệp</a:t>
          </a: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vụ</a:t>
          </a:r>
          <a:endParaRPr lang="en-US" sz="3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4071500" y="-3137357"/>
        <a:ext cx="861742" cy="7149657"/>
      </dsp:txXfrm>
    </dsp:sp>
    <dsp:sp modelId="{C7688AA4-B53A-489C-929F-801383553692}">
      <dsp:nvSpPr>
        <dsp:cNvPr id="0" name=""/>
        <dsp:cNvSpPr/>
      </dsp:nvSpPr>
      <dsp:spPr>
        <a:xfrm rot="5400000">
          <a:off x="-198759" y="1384872"/>
          <a:ext cx="1325060" cy="9275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endParaRPr lang="en-US" sz="3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-198759" y="1384872"/>
        <a:ext cx="1325060" cy="927542"/>
      </dsp:txXfrm>
    </dsp:sp>
    <dsp:sp modelId="{79F33252-B49E-4DB5-BF1A-A5D62FB1E5D6}">
      <dsp:nvSpPr>
        <dsp:cNvPr id="0" name=""/>
        <dsp:cNvSpPr/>
      </dsp:nvSpPr>
      <dsp:spPr>
        <a:xfrm rot="5400000">
          <a:off x="4071726" y="-1958070"/>
          <a:ext cx="861289" cy="71496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Tài khoản sử dụng</a:t>
          </a:r>
          <a:endParaRPr lang="en-US" sz="3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4071726" y="-1958070"/>
        <a:ext cx="861289" cy="7149657"/>
      </dsp:txXfrm>
    </dsp:sp>
    <dsp:sp modelId="{12FE6956-4B39-4CB8-BE44-9B4B9C276B77}">
      <dsp:nvSpPr>
        <dsp:cNvPr id="0" name=""/>
        <dsp:cNvSpPr/>
      </dsp:nvSpPr>
      <dsp:spPr>
        <a:xfrm rot="5400000">
          <a:off x="-198759" y="2564385"/>
          <a:ext cx="1325060" cy="9275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endParaRPr lang="en-US" sz="3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-198759" y="2564385"/>
        <a:ext cx="1325060" cy="927542"/>
      </dsp:txXfrm>
    </dsp:sp>
    <dsp:sp modelId="{6BBDD66D-6D35-460E-847E-45615DA2C865}">
      <dsp:nvSpPr>
        <dsp:cNvPr id="0" name=""/>
        <dsp:cNvSpPr/>
      </dsp:nvSpPr>
      <dsp:spPr>
        <a:xfrm rot="5400000">
          <a:off x="4071726" y="-778557"/>
          <a:ext cx="861289" cy="71496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Sơ</a:t>
          </a: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đồ</a:t>
          </a: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hạch</a:t>
          </a: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toán</a:t>
          </a:r>
          <a:endParaRPr lang="en-US" sz="3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4071726" y="-778557"/>
        <a:ext cx="861289" cy="7149657"/>
      </dsp:txXfrm>
    </dsp:sp>
    <dsp:sp modelId="{8CC2E65B-8D60-410C-9143-E4CE6EDE7545}">
      <dsp:nvSpPr>
        <dsp:cNvPr id="0" name=""/>
        <dsp:cNvSpPr/>
      </dsp:nvSpPr>
      <dsp:spPr>
        <a:xfrm rot="5400000">
          <a:off x="-198759" y="3743898"/>
          <a:ext cx="1325060" cy="9275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endParaRPr lang="en-US" sz="3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-198759" y="3743898"/>
        <a:ext cx="1325060" cy="927542"/>
      </dsp:txXfrm>
    </dsp:sp>
    <dsp:sp modelId="{5D373D7C-B444-46F4-93B6-59EE5201A8CF}">
      <dsp:nvSpPr>
        <dsp:cNvPr id="0" name=""/>
        <dsp:cNvSpPr/>
      </dsp:nvSpPr>
      <dsp:spPr>
        <a:xfrm rot="5400000">
          <a:off x="4071726" y="400955"/>
          <a:ext cx="861289" cy="71496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Chứng</a:t>
          </a: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từ</a:t>
          </a: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sổ</a:t>
          </a:r>
          <a:r>
            <a:rPr lang="en-US" sz="3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3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sách</a:t>
          </a:r>
          <a:endParaRPr lang="en-US" sz="3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4071726" y="400955"/>
        <a:ext cx="861289" cy="71496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402138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fld id="{9035981C-B4BF-43E8-877B-65F1E506BE21}" type="datetimeFigureOut">
              <a:rPr lang="en-US"/>
              <a:pPr>
                <a:defRPr/>
              </a:pPr>
              <a:t>1/10/2018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402138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fld id="{600C2EE8-914F-43C5-8DC2-7A646D1BE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3338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ea typeface="Microsoft YaHei" charset="-122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>
              <a:ea typeface="Microsoft YaHei" charset="-122"/>
            </a:endParaRPr>
          </a:p>
        </p:txBody>
      </p:sp>
      <p:sp>
        <p:nvSpPr>
          <p:cNvPr id="25604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4438" cy="376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3475" cy="4521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68675" cy="498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68675" cy="498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68675" cy="498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68675" cy="498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fld id="{527791BD-86C1-44E2-8028-A1A35D527C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35963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16BC6B0-88D1-4805-B0B8-EAE2296EDE10}" type="slidenum">
              <a:rPr lang="en-US" smtClean="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rPr>
              <a:pPr eaLnBrk="1"/>
              <a:t>1</a:t>
            </a:fld>
            <a:endParaRPr lang="en-US" smtClean="0">
              <a:solidFill>
                <a:srgbClr val="000000"/>
              </a:solidFill>
              <a:latin typeface="Times New Roman" pitchFamily="18" charset="0"/>
              <a:cs typeface="Segoe UI" pitchFamily="34" charset="0"/>
            </a:endParaRPr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3DD484B-18FE-4768-B188-A6B0ADF02D05}" type="slidenum">
              <a:rPr lang="en-US" smtClean="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rPr>
              <a:pPr eaLnBrk="1"/>
              <a:t>2</a:t>
            </a:fld>
            <a:endParaRPr lang="en-US" smtClean="0">
              <a:solidFill>
                <a:srgbClr val="000000"/>
              </a:solidFill>
              <a:latin typeface="Times New Roman" pitchFamily="18" charset="0"/>
              <a:cs typeface="Segoe UI" pitchFamily="34" charset="0"/>
            </a:endParaRPr>
          </a:p>
        </p:txBody>
      </p:sp>
      <p:sp>
        <p:nvSpPr>
          <p:cNvPr id="276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E70D378-FDF3-40D2-A32B-C86AB6F83ABC}" type="slidenum">
              <a:rPr lang="en-US" smtClean="0">
                <a:latin typeface="Calibri" pitchFamily="34" charset="0"/>
              </a:rPr>
              <a:pPr/>
              <a:t>16</a:t>
            </a:fld>
            <a:endParaRPr lang="en-US" smtClean="0">
              <a:latin typeface="Calibri" pitchFamily="34" charset="0"/>
            </a:endParaRPr>
          </a:p>
        </p:txBody>
      </p:sp>
      <p:sp>
        <p:nvSpPr>
          <p:cNvPr id="245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54063"/>
            <a:ext cx="5026025" cy="3771900"/>
          </a:xfrm>
          <a:solidFill>
            <a:srgbClr val="FFFFFF"/>
          </a:solidFill>
        </p:spPr>
      </p:sp>
      <p:sp>
        <p:nvSpPr>
          <p:cNvPr id="245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6" y="4778376"/>
            <a:ext cx="6216650" cy="4525963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4563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32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3C005-12DC-4F35-9049-8848BFA9A8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32722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01219-A445-41FD-B14A-70474E0FF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45132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0913" y="301625"/>
            <a:ext cx="226536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5275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F60E6-4E24-4C64-9563-C550F415C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5432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25CE2-D191-4D9F-816C-6A087203AB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53938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F2E75-995C-4D75-A778-E1729DC80F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17640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4562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4562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1D85B-7DB5-4DF9-9956-F2E18BBD0C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48969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354512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0150" y="1768475"/>
            <a:ext cx="4354513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A47CB-3727-4C23-B4F1-B317FCE0E3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45802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9387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100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100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E41D2-C5FD-48BC-8651-717EF07B3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7284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C4601-4DD3-4EFB-9BEA-D185BEEB3A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5910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2B770-3F8F-4E69-86A1-D19141920F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63801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47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24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4700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4F6FC-B006-41C4-8F2E-FC90173AF9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09745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52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52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52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EB011-AC62-4004-86EA-37E305FD8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05334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3037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8861425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8163"/>
            <a:ext cx="2341562" cy="515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6463" y="6888163"/>
            <a:ext cx="3189287" cy="515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4713" y="6888163"/>
            <a:ext cx="2343150" cy="515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fld id="{FDA82D55-422B-4690-9B32-F4D513F2D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70C0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70C0"/>
          </a:solidFill>
          <a:latin typeface="Segoe UI" charset="0"/>
          <a:ea typeface="Microsoft YaHei" charset="-122"/>
          <a:cs typeface="Segoe UI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70C0"/>
          </a:solidFill>
          <a:latin typeface="Segoe UI" charset="0"/>
          <a:ea typeface="Microsoft YaHei" charset="-122"/>
          <a:cs typeface="Segoe UI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70C0"/>
          </a:solidFill>
          <a:latin typeface="Segoe UI" charset="0"/>
          <a:ea typeface="Microsoft YaHei" charset="-122"/>
          <a:cs typeface="Segoe UI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70C0"/>
          </a:solidFill>
          <a:latin typeface="Segoe UI" charset="0"/>
          <a:ea typeface="Microsoft YaHei" charset="-122"/>
          <a:cs typeface="Segoe UI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just" defTabSz="457200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just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buChar char="–"/>
        <a:defRPr sz="2400">
          <a:solidFill>
            <a:srgbClr val="000000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just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just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buChar char="–"/>
        <a:defRPr sz="2400">
          <a:solidFill>
            <a:srgbClr val="000000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just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buChar char="»"/>
        <a:defRPr sz="2400">
          <a:solidFill>
            <a:srgbClr val="000000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>
          <a:xfrm>
            <a:off x="237331" y="2060575"/>
            <a:ext cx="9838532" cy="1797050"/>
          </a:xfrm>
        </p:spPr>
        <p:txBody>
          <a:bodyPr/>
          <a:lstStyle/>
          <a:p>
            <a:pPr eaLnBrk="1"/>
            <a:r>
              <a:rPr lang="en-US" sz="4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HƯỚNG DẪN HẠCH TOÁN </a:t>
            </a:r>
            <a:br>
              <a:rPr lang="en-US" sz="4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NGHIỆP VỤ TIỀN LƯƠNG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56138" y="5686425"/>
            <a:ext cx="4941887" cy="1292225"/>
          </a:xfrm>
        </p:spPr>
        <p:txBody>
          <a:bodyPr/>
          <a:lstStyle/>
          <a:p>
            <a:pPr eaLnBrk="1">
              <a:buFont typeface="Times New Roman" pitchFamily="18" charset="0"/>
              <a:buNone/>
            </a:pPr>
            <a:r>
              <a:rPr lang="en-US" dirty="0" smtClean="0">
                <a:solidFill>
                  <a:schemeClr val="bg1"/>
                </a:solidFill>
              </a:rPr>
              <a:t>……., </a:t>
            </a:r>
            <a:r>
              <a:rPr lang="en-US" dirty="0" err="1" smtClean="0">
                <a:solidFill>
                  <a:schemeClr val="bg1"/>
                </a:solidFill>
              </a:rPr>
              <a:t>ngày</a:t>
            </a:r>
            <a:r>
              <a:rPr lang="en-US" dirty="0" smtClean="0">
                <a:solidFill>
                  <a:schemeClr val="bg1"/>
                </a:solidFill>
              </a:rPr>
              <a:t>….</a:t>
            </a:r>
            <a:r>
              <a:rPr lang="en-US" dirty="0" err="1" smtClean="0">
                <a:solidFill>
                  <a:schemeClr val="bg1"/>
                </a:solidFill>
              </a:rPr>
              <a:t>tháng</a:t>
            </a:r>
            <a:r>
              <a:rPr lang="en-US" dirty="0" smtClean="0">
                <a:solidFill>
                  <a:schemeClr val="bg1"/>
                </a:solidFill>
              </a:rPr>
              <a:t>….</a:t>
            </a:r>
            <a:r>
              <a:rPr lang="en-US" dirty="0" err="1" smtClean="0">
                <a:solidFill>
                  <a:schemeClr val="bg1"/>
                </a:solidFill>
              </a:rPr>
              <a:t>năm</a:t>
            </a:r>
            <a:r>
              <a:rPr lang="en-US" dirty="0" smtClean="0">
                <a:solidFill>
                  <a:schemeClr val="bg1"/>
                </a:solidFill>
              </a:rPr>
              <a:t> 2018</a:t>
            </a:r>
          </a:p>
          <a:p>
            <a:pPr eaLnBrk="1">
              <a:buFont typeface="Times New Roman" pitchFamily="18" charset="0"/>
              <a:buNone/>
            </a:pPr>
            <a:r>
              <a:rPr lang="en-US" dirty="0" err="1" smtClean="0">
                <a:solidFill>
                  <a:schemeClr val="bg1"/>
                </a:solidFill>
              </a:rPr>
              <a:t>Người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trình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bày</a:t>
            </a:r>
            <a:r>
              <a:rPr lang="en-US" dirty="0" smtClean="0">
                <a:solidFill>
                  <a:schemeClr val="bg1"/>
                </a:solidFill>
              </a:rPr>
              <a:t>: …………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889000"/>
          </a:xfrm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MỘT SỐ HẠCH TOÁN THƯỜNG DÙNG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419225"/>
            <a:ext cx="8861425" cy="473075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err="1" smtClean="0">
                <a:solidFill>
                  <a:schemeClr val="tx1"/>
                </a:solidFill>
              </a:rPr>
              <a:t>Một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số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bút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toán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thường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dùng</a:t>
            </a:r>
            <a:endParaRPr lang="en-US" b="1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Tiền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lương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phải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trả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công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chức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en-US" dirty="0" err="1" smtClean="0">
                <a:solidFill>
                  <a:schemeClr val="tx1"/>
                </a:solidFill>
              </a:rPr>
              <a:t>viên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chức</a:t>
            </a:r>
            <a:endParaRPr lang="en-US" dirty="0" smtClean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Nợ</a:t>
            </a:r>
            <a:r>
              <a:rPr lang="en-US" dirty="0" smtClean="0">
                <a:solidFill>
                  <a:schemeClr val="tx1"/>
                </a:solidFill>
              </a:rPr>
              <a:t> TK 611,612,614,154,642,…/</a:t>
            </a:r>
            <a:r>
              <a:rPr lang="en-US" dirty="0" err="1" smtClean="0">
                <a:solidFill>
                  <a:schemeClr val="tx1"/>
                </a:solidFill>
              </a:rPr>
              <a:t>Có</a:t>
            </a:r>
            <a:r>
              <a:rPr lang="en-US" dirty="0" smtClean="0">
                <a:solidFill>
                  <a:schemeClr val="tx1"/>
                </a:solidFill>
              </a:rPr>
              <a:t> TK 334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Số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bảo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hiểm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 err="1" smtClean="0">
                <a:solidFill>
                  <a:schemeClr val="tx1"/>
                </a:solidFill>
              </a:rPr>
              <a:t>thai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sản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ốm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đau</a:t>
            </a:r>
            <a:r>
              <a:rPr lang="en-US" dirty="0" smtClean="0">
                <a:solidFill>
                  <a:schemeClr val="tx1"/>
                </a:solidFill>
              </a:rPr>
              <a:t>…)</a:t>
            </a:r>
            <a:r>
              <a:rPr lang="en-US" dirty="0" err="1" smtClean="0">
                <a:solidFill>
                  <a:schemeClr val="tx1"/>
                </a:solidFill>
              </a:rPr>
              <a:t>phải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trả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công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chức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en-US" dirty="0" err="1" smtClean="0">
                <a:solidFill>
                  <a:schemeClr val="tx1"/>
                </a:solidFill>
              </a:rPr>
              <a:t>viên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chức</a:t>
            </a:r>
            <a:endParaRPr lang="en-US" dirty="0" smtClean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Nợ</a:t>
            </a:r>
            <a:r>
              <a:rPr lang="en-US" dirty="0" smtClean="0">
                <a:solidFill>
                  <a:schemeClr val="tx1"/>
                </a:solidFill>
              </a:rPr>
              <a:t> TK  332/</a:t>
            </a:r>
            <a:r>
              <a:rPr lang="en-US" dirty="0" err="1" smtClean="0">
                <a:solidFill>
                  <a:schemeClr val="tx1"/>
                </a:solidFill>
              </a:rPr>
              <a:t>Có</a:t>
            </a:r>
            <a:r>
              <a:rPr lang="en-US" dirty="0" smtClean="0">
                <a:solidFill>
                  <a:schemeClr val="tx1"/>
                </a:solidFill>
              </a:rPr>
              <a:t> TK 334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Tiền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thưởng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công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chức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en-US" dirty="0" err="1" smtClean="0">
                <a:solidFill>
                  <a:schemeClr val="tx1"/>
                </a:solidFill>
              </a:rPr>
              <a:t>viên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chức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từ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quỹ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khen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thưởng</a:t>
            </a:r>
            <a:endParaRPr lang="en-US" dirty="0" smtClean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Nợ</a:t>
            </a:r>
            <a:r>
              <a:rPr lang="en-US" dirty="0" smtClean="0">
                <a:solidFill>
                  <a:schemeClr val="tx1"/>
                </a:solidFill>
              </a:rPr>
              <a:t> TK 431/</a:t>
            </a:r>
            <a:r>
              <a:rPr lang="en-US" dirty="0" err="1" smtClean="0">
                <a:solidFill>
                  <a:schemeClr val="tx1"/>
                </a:solidFill>
              </a:rPr>
              <a:t>Có</a:t>
            </a:r>
            <a:r>
              <a:rPr lang="en-US" dirty="0" smtClean="0">
                <a:solidFill>
                  <a:schemeClr val="tx1"/>
                </a:solidFill>
              </a:rPr>
              <a:t> TK 334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Tiền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thưởng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công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chức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en-US" dirty="0" err="1" smtClean="0">
                <a:solidFill>
                  <a:schemeClr val="tx1"/>
                </a:solidFill>
              </a:rPr>
              <a:t>viên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chức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từ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quỹ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tạm</a:t>
            </a:r>
            <a:r>
              <a:rPr lang="en-US" dirty="0" smtClean="0">
                <a:solidFill>
                  <a:schemeClr val="tx1"/>
                </a:solidFill>
              </a:rPr>
              <a:t> chi </a:t>
            </a:r>
            <a:r>
              <a:rPr lang="en-US" dirty="0" err="1" smtClean="0">
                <a:solidFill>
                  <a:schemeClr val="tx1"/>
                </a:solidFill>
              </a:rPr>
              <a:t>bổ</a:t>
            </a:r>
            <a:r>
              <a:rPr lang="en-US" dirty="0" smtClean="0">
                <a:solidFill>
                  <a:schemeClr val="tx1"/>
                </a:solidFill>
              </a:rPr>
              <a:t> sung </a:t>
            </a:r>
            <a:r>
              <a:rPr lang="en-US" dirty="0" err="1" smtClean="0">
                <a:solidFill>
                  <a:schemeClr val="tx1"/>
                </a:solidFill>
              </a:rPr>
              <a:t>thu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nhập</a:t>
            </a:r>
            <a:endParaRPr lang="en-US" dirty="0" smtClean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Nợ</a:t>
            </a:r>
            <a:r>
              <a:rPr lang="en-US" dirty="0" smtClean="0">
                <a:solidFill>
                  <a:schemeClr val="tx1"/>
                </a:solidFill>
              </a:rPr>
              <a:t> TK 137/</a:t>
            </a:r>
            <a:r>
              <a:rPr lang="en-US" dirty="0" err="1" smtClean="0">
                <a:solidFill>
                  <a:schemeClr val="tx1"/>
                </a:solidFill>
              </a:rPr>
              <a:t>Có</a:t>
            </a:r>
            <a:r>
              <a:rPr lang="en-US" dirty="0" smtClean="0">
                <a:solidFill>
                  <a:schemeClr val="tx1"/>
                </a:solidFill>
              </a:rPr>
              <a:t> TK 334</a:t>
            </a:r>
          </a:p>
          <a:p>
            <a:pPr marL="857250" lvl="1" indent="-457200">
              <a:buFont typeface="+mj-lt"/>
              <a:buAutoNum type="arabicPeriod"/>
            </a:pPr>
            <a:endParaRPr lang="en-US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108000" indent="0">
              <a:buNone/>
            </a:pPr>
            <a:r>
              <a:rPr lang="en-US" b="1" dirty="0">
                <a:solidFill>
                  <a:schemeClr val="tx1"/>
                </a:solidFill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75598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584200"/>
          </a:xfrm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MỘT SỐ HẠCH TOÁN THƯỜNG DÙNG (TIẾP)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114425"/>
            <a:ext cx="8861425" cy="5035550"/>
          </a:xfrm>
        </p:spPr>
        <p:txBody>
          <a:bodyPr/>
          <a:lstStyle/>
          <a:p>
            <a:pPr marL="457200" indent="-457200">
              <a:buAutoNum type="arabicPeriod" startAt="5"/>
            </a:pPr>
            <a:r>
              <a:rPr lang="en-US" dirty="0" err="1" smtClean="0">
                <a:solidFill>
                  <a:schemeClr val="tx1"/>
                </a:solidFill>
              </a:rPr>
              <a:t>Thanh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toán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tiền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lương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thưởng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công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chức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en-US" dirty="0" err="1" smtClean="0">
                <a:solidFill>
                  <a:schemeClr val="tx1"/>
                </a:solidFill>
              </a:rPr>
              <a:t>viên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chức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bằng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tiền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mặt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tiền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gửi</a:t>
            </a:r>
            <a:endParaRPr lang="en-US" dirty="0" smtClean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Nợ</a:t>
            </a:r>
            <a:r>
              <a:rPr lang="en-US" dirty="0" smtClean="0">
                <a:solidFill>
                  <a:schemeClr val="tx1"/>
                </a:solidFill>
              </a:rPr>
              <a:t> TK 334/</a:t>
            </a:r>
            <a:r>
              <a:rPr lang="en-US" dirty="0" err="1" smtClean="0">
                <a:solidFill>
                  <a:schemeClr val="tx1"/>
                </a:solidFill>
              </a:rPr>
              <a:t>Có</a:t>
            </a:r>
            <a:r>
              <a:rPr lang="en-US" dirty="0" smtClean="0">
                <a:solidFill>
                  <a:schemeClr val="tx1"/>
                </a:solidFill>
              </a:rPr>
              <a:t> TK 111,112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dirty="0" err="1" smtClean="0">
                <a:solidFill>
                  <a:schemeClr val="tx1"/>
                </a:solidFill>
              </a:rPr>
              <a:t>Rút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dự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toán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thanh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toán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tiền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lương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công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chức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en-US" dirty="0" err="1" smtClean="0">
                <a:solidFill>
                  <a:schemeClr val="tx1"/>
                </a:solidFill>
              </a:rPr>
              <a:t>viên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chức</a:t>
            </a:r>
            <a:endParaRPr lang="en-US" dirty="0" smtClean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Nợ</a:t>
            </a:r>
            <a:r>
              <a:rPr lang="en-US" dirty="0" smtClean="0">
                <a:solidFill>
                  <a:schemeClr val="tx1"/>
                </a:solidFill>
              </a:rPr>
              <a:t> TK 334/</a:t>
            </a:r>
            <a:r>
              <a:rPr lang="en-US" dirty="0" err="1" smtClean="0">
                <a:solidFill>
                  <a:schemeClr val="tx1"/>
                </a:solidFill>
              </a:rPr>
              <a:t>Có</a:t>
            </a:r>
            <a:r>
              <a:rPr lang="en-US" dirty="0" smtClean="0">
                <a:solidFill>
                  <a:schemeClr val="tx1"/>
                </a:solidFill>
              </a:rPr>
              <a:t> TK 511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Đồng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thời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ghi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Có</a:t>
            </a:r>
            <a:r>
              <a:rPr lang="en-US" dirty="0" smtClean="0">
                <a:solidFill>
                  <a:schemeClr val="tx1"/>
                </a:solidFill>
              </a:rPr>
              <a:t> TK 008 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dirty="0" err="1" smtClean="0">
                <a:solidFill>
                  <a:schemeClr val="tx1"/>
                </a:solidFill>
              </a:rPr>
              <a:t>Các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khoản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phải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khấu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trừ</a:t>
            </a:r>
            <a:r>
              <a:rPr lang="en-US" dirty="0" smtClean="0">
                <a:solidFill>
                  <a:schemeClr val="tx1"/>
                </a:solidFill>
              </a:rPr>
              <a:t> (VD: </a:t>
            </a:r>
            <a:r>
              <a:rPr lang="en-US" dirty="0" err="1" smtClean="0">
                <a:solidFill>
                  <a:schemeClr val="tx1"/>
                </a:solidFill>
              </a:rPr>
              <a:t>thuế</a:t>
            </a:r>
            <a:r>
              <a:rPr lang="en-US" dirty="0" smtClean="0">
                <a:solidFill>
                  <a:schemeClr val="tx1"/>
                </a:solidFill>
              </a:rPr>
              <a:t> TNCN, </a:t>
            </a:r>
            <a:r>
              <a:rPr lang="en-US" dirty="0" err="1" smtClean="0">
                <a:solidFill>
                  <a:schemeClr val="tx1"/>
                </a:solidFill>
              </a:rPr>
              <a:t>bảo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hiểm</a:t>
            </a:r>
            <a:r>
              <a:rPr lang="en-US" dirty="0" smtClean="0">
                <a:solidFill>
                  <a:schemeClr val="tx1"/>
                </a:solidFill>
              </a:rPr>
              <a:t>,...) </a:t>
            </a:r>
            <a:r>
              <a:rPr lang="en-US" dirty="0" err="1" smtClean="0">
                <a:solidFill>
                  <a:schemeClr val="tx1"/>
                </a:solidFill>
              </a:rPr>
              <a:t>vào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lương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của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công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chức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en-US" dirty="0" err="1" smtClean="0">
                <a:solidFill>
                  <a:schemeClr val="tx1"/>
                </a:solidFill>
              </a:rPr>
              <a:t>viên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chức</a:t>
            </a:r>
            <a:endParaRPr lang="en-US" dirty="0" smtClean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Nợ</a:t>
            </a:r>
            <a:r>
              <a:rPr lang="en-US" dirty="0" smtClean="0">
                <a:solidFill>
                  <a:schemeClr val="tx1"/>
                </a:solidFill>
              </a:rPr>
              <a:t> TK 334/</a:t>
            </a:r>
            <a:r>
              <a:rPr lang="en-US" dirty="0" err="1" smtClean="0">
                <a:solidFill>
                  <a:schemeClr val="tx1"/>
                </a:solidFill>
              </a:rPr>
              <a:t>Có</a:t>
            </a:r>
            <a:r>
              <a:rPr lang="en-US" dirty="0" smtClean="0">
                <a:solidFill>
                  <a:schemeClr val="tx1"/>
                </a:solidFill>
              </a:rPr>
              <a:t> TK 332,3335,138,141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dirty="0" err="1" smtClean="0">
                <a:solidFill>
                  <a:schemeClr val="tx1"/>
                </a:solidFill>
              </a:rPr>
              <a:t>Trả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lương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thưởng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công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chức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en-US" dirty="0" err="1" smtClean="0">
                <a:solidFill>
                  <a:schemeClr val="tx1"/>
                </a:solidFill>
              </a:rPr>
              <a:t>viên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chức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bằng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sản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phẩm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hàng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hóa</a:t>
            </a:r>
            <a:endParaRPr lang="en-US" dirty="0" smtClean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Nợ</a:t>
            </a:r>
            <a:r>
              <a:rPr lang="en-US" dirty="0" smtClean="0">
                <a:solidFill>
                  <a:schemeClr val="tx1"/>
                </a:solidFill>
              </a:rPr>
              <a:t> TK 334/</a:t>
            </a:r>
            <a:r>
              <a:rPr lang="en-US" dirty="0" err="1" smtClean="0">
                <a:solidFill>
                  <a:schemeClr val="tx1"/>
                </a:solidFill>
              </a:rPr>
              <a:t>Có</a:t>
            </a:r>
            <a:r>
              <a:rPr lang="en-US" dirty="0" smtClean="0">
                <a:solidFill>
                  <a:schemeClr val="tx1"/>
                </a:solidFill>
              </a:rPr>
              <a:t> TK 531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108000" indent="0">
              <a:buNone/>
            </a:pPr>
            <a:r>
              <a:rPr lang="en-US" b="1" dirty="0">
                <a:solidFill>
                  <a:schemeClr val="tx1"/>
                </a:solidFill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6129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931" y="200025"/>
            <a:ext cx="8954293" cy="508000"/>
          </a:xfrm>
        </p:spPr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3. SƠ ĐỒ HẠCH TOÁN 332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31" y="1838325"/>
            <a:ext cx="8835936" cy="361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04828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889000"/>
          </a:xfrm>
        </p:spPr>
        <p:txBody>
          <a:bodyPr/>
          <a:lstStyle/>
          <a:p>
            <a:r>
              <a:rPr lang="en-US" sz="3000" smtClean="0">
                <a:latin typeface="Times New Roman" pitchFamily="18" charset="0"/>
                <a:cs typeface="Times New Roman" pitchFamily="18" charset="0"/>
              </a:rPr>
              <a:t>CÁC BÚT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TOÁN THƯỜNG DÙNG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419225"/>
            <a:ext cx="8861425" cy="473075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mtClean="0">
                <a:solidFill>
                  <a:schemeClr val="tx1"/>
                </a:solidFill>
              </a:rPr>
              <a:t>Ghi </a:t>
            </a:r>
            <a:r>
              <a:rPr lang="en-US" dirty="0" err="1" smtClean="0">
                <a:solidFill>
                  <a:schemeClr val="tx1"/>
                </a:solidFill>
              </a:rPr>
              <a:t>nhận</a:t>
            </a:r>
            <a:r>
              <a:rPr lang="en-US" dirty="0" smtClean="0">
                <a:solidFill>
                  <a:schemeClr val="tx1"/>
                </a:solidFill>
              </a:rPr>
              <a:t> BHXH, BHYT, BHTN </a:t>
            </a:r>
            <a:r>
              <a:rPr lang="en-US" dirty="0" err="1" smtClean="0">
                <a:solidFill>
                  <a:schemeClr val="tx1"/>
                </a:solidFill>
              </a:rPr>
              <a:t>vào</a:t>
            </a:r>
            <a:r>
              <a:rPr lang="en-US" dirty="0" smtClean="0">
                <a:solidFill>
                  <a:schemeClr val="tx1"/>
                </a:solidFill>
              </a:rPr>
              <a:t> chi </a:t>
            </a:r>
            <a:r>
              <a:rPr lang="en-US" dirty="0" err="1" smtClean="0">
                <a:solidFill>
                  <a:schemeClr val="tx1"/>
                </a:solidFill>
              </a:rPr>
              <a:t>phí</a:t>
            </a:r>
            <a:endParaRPr lang="en-US" dirty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Nợ</a:t>
            </a:r>
            <a:r>
              <a:rPr lang="en-US" dirty="0" smtClean="0">
                <a:solidFill>
                  <a:schemeClr val="tx1"/>
                </a:solidFill>
              </a:rPr>
              <a:t> TK 154,611,642/</a:t>
            </a:r>
            <a:r>
              <a:rPr lang="en-US" dirty="0" err="1" smtClean="0">
                <a:solidFill>
                  <a:schemeClr val="tx1"/>
                </a:solidFill>
              </a:rPr>
              <a:t>Có</a:t>
            </a:r>
            <a:r>
              <a:rPr lang="en-US" dirty="0" smtClean="0">
                <a:solidFill>
                  <a:schemeClr val="tx1"/>
                </a:solidFill>
              </a:rPr>
              <a:t> TK 3321,3322, 3323, 3324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Các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khoản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bảo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hiểm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khấu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trừ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vào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lương</a:t>
            </a:r>
            <a:endParaRPr lang="en-US" dirty="0" smtClean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Nợ</a:t>
            </a:r>
            <a:r>
              <a:rPr lang="en-US" dirty="0" smtClean="0">
                <a:solidFill>
                  <a:schemeClr val="tx1"/>
                </a:solidFill>
              </a:rPr>
              <a:t> TK 334/</a:t>
            </a:r>
            <a:r>
              <a:rPr lang="en-US" dirty="0" err="1" smtClean="0">
                <a:solidFill>
                  <a:schemeClr val="tx1"/>
                </a:solidFill>
              </a:rPr>
              <a:t>Có</a:t>
            </a:r>
            <a:r>
              <a:rPr lang="en-US" dirty="0" smtClean="0">
                <a:solidFill>
                  <a:schemeClr val="tx1"/>
                </a:solidFill>
              </a:rPr>
              <a:t> TK 3321,3322,3324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Phạt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nộp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chậm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bảo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hiểm</a:t>
            </a:r>
            <a:endParaRPr lang="en-US" dirty="0" smtClean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Nợ</a:t>
            </a:r>
            <a:r>
              <a:rPr lang="en-US" dirty="0" smtClean="0">
                <a:solidFill>
                  <a:schemeClr val="tx1"/>
                </a:solidFill>
              </a:rPr>
              <a:t> TK 154,611,642,138/</a:t>
            </a:r>
            <a:r>
              <a:rPr lang="en-US" dirty="0" err="1" smtClean="0">
                <a:solidFill>
                  <a:schemeClr val="tx1"/>
                </a:solidFill>
              </a:rPr>
              <a:t>Có</a:t>
            </a:r>
            <a:r>
              <a:rPr lang="en-US" dirty="0" smtClean="0">
                <a:solidFill>
                  <a:schemeClr val="tx1"/>
                </a:solidFill>
              </a:rPr>
              <a:t> TK 3321,3322,3324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Nhận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được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tiền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ốm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đau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thai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sản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của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công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chức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en-US" dirty="0" err="1" smtClean="0">
                <a:solidFill>
                  <a:schemeClr val="tx1"/>
                </a:solidFill>
              </a:rPr>
              <a:t>viên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chức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từ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cơ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quan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bảo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hiểm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thanh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toán</a:t>
            </a:r>
            <a:endParaRPr lang="en-US" dirty="0" smtClean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Nợ</a:t>
            </a:r>
            <a:r>
              <a:rPr lang="en-US" dirty="0" smtClean="0">
                <a:solidFill>
                  <a:schemeClr val="tx1"/>
                </a:solidFill>
              </a:rPr>
              <a:t> TK 111,112/</a:t>
            </a:r>
            <a:r>
              <a:rPr lang="en-US" dirty="0" err="1" smtClean="0">
                <a:solidFill>
                  <a:schemeClr val="tx1"/>
                </a:solidFill>
              </a:rPr>
              <a:t>Có</a:t>
            </a:r>
            <a:r>
              <a:rPr lang="en-US" dirty="0" smtClean="0">
                <a:solidFill>
                  <a:schemeClr val="tx1"/>
                </a:solidFill>
              </a:rPr>
              <a:t> TK 332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b="1" dirty="0" smtClean="0">
              <a:solidFill>
                <a:schemeClr val="tx1"/>
              </a:solidFill>
            </a:endParaRPr>
          </a:p>
          <a:p>
            <a:pPr marL="10800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108000" indent="0">
              <a:buNone/>
            </a:pPr>
            <a:r>
              <a:rPr lang="en-US" b="1" dirty="0">
                <a:solidFill>
                  <a:schemeClr val="tx1"/>
                </a:solidFill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269465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508000"/>
          </a:xfrm>
        </p:spPr>
        <p:txBody>
          <a:bodyPr/>
          <a:lstStyle/>
          <a:p>
            <a:r>
              <a:rPr lang="en-US" sz="3000" smtClean="0">
                <a:latin typeface="Times New Roman" pitchFamily="18" charset="0"/>
                <a:cs typeface="Times New Roman" pitchFamily="18" charset="0"/>
              </a:rPr>
              <a:t>CÁC BÚT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TOÁN THƯỜNG DÙNG (TIẾP)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962025"/>
            <a:ext cx="8861425" cy="5187950"/>
          </a:xfrm>
        </p:spPr>
        <p:txBody>
          <a:bodyPr/>
          <a:lstStyle/>
          <a:p>
            <a:pPr marL="457200" indent="-457200">
              <a:buAutoNum type="arabicPeriod" startAt="5"/>
            </a:pPr>
            <a:r>
              <a:rPr lang="en-US" dirty="0" err="1" smtClean="0">
                <a:solidFill>
                  <a:schemeClr val="tx1"/>
                </a:solidFill>
              </a:rPr>
              <a:t>Nộp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bảo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hiểm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bằng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tiền</a:t>
            </a:r>
            <a:endParaRPr lang="en-US" dirty="0" smtClean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Nợ</a:t>
            </a:r>
            <a:r>
              <a:rPr lang="en-US" dirty="0" smtClean="0">
                <a:solidFill>
                  <a:schemeClr val="tx1"/>
                </a:solidFill>
              </a:rPr>
              <a:t> TK 3321,3322,3323,3324/</a:t>
            </a:r>
            <a:r>
              <a:rPr lang="en-US" dirty="0" err="1" smtClean="0">
                <a:solidFill>
                  <a:schemeClr val="tx1"/>
                </a:solidFill>
              </a:rPr>
              <a:t>Có</a:t>
            </a:r>
            <a:r>
              <a:rPr lang="en-US" dirty="0" smtClean="0">
                <a:solidFill>
                  <a:schemeClr val="tx1"/>
                </a:solidFill>
              </a:rPr>
              <a:t> TK 111,112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dirty="0" err="1" smtClean="0">
                <a:solidFill>
                  <a:schemeClr val="tx1"/>
                </a:solidFill>
              </a:rPr>
              <a:t>Rút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dự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toán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nộp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bảo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hiểm</a:t>
            </a:r>
            <a:endParaRPr lang="en-US" dirty="0" smtClean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Nợ</a:t>
            </a:r>
            <a:r>
              <a:rPr lang="en-US" dirty="0" smtClean="0">
                <a:solidFill>
                  <a:schemeClr val="tx1"/>
                </a:solidFill>
              </a:rPr>
              <a:t> TK 3321,3322,3324/</a:t>
            </a:r>
            <a:r>
              <a:rPr lang="en-US" dirty="0" err="1" smtClean="0">
                <a:solidFill>
                  <a:schemeClr val="tx1"/>
                </a:solidFill>
              </a:rPr>
              <a:t>Có</a:t>
            </a:r>
            <a:r>
              <a:rPr lang="en-US" dirty="0" smtClean="0">
                <a:solidFill>
                  <a:schemeClr val="tx1"/>
                </a:solidFill>
              </a:rPr>
              <a:t> TK 511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Đồng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thời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ghi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Có</a:t>
            </a:r>
            <a:r>
              <a:rPr lang="en-US" dirty="0" smtClean="0">
                <a:solidFill>
                  <a:schemeClr val="tx1"/>
                </a:solidFill>
              </a:rPr>
              <a:t> TK 008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dirty="0" err="1" smtClean="0">
                <a:solidFill>
                  <a:schemeClr val="tx1"/>
                </a:solidFill>
              </a:rPr>
              <a:t>Các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khoản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phải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trả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công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chức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en-US" dirty="0" err="1" smtClean="0">
                <a:solidFill>
                  <a:schemeClr val="tx1"/>
                </a:solidFill>
              </a:rPr>
              <a:t>viên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chức</a:t>
            </a:r>
            <a:r>
              <a:rPr lang="en-US" dirty="0" smtClean="0">
                <a:solidFill>
                  <a:schemeClr val="tx1"/>
                </a:solidFill>
              </a:rPr>
              <a:t> (VD: </a:t>
            </a:r>
            <a:r>
              <a:rPr lang="en-US" dirty="0" err="1" smtClean="0">
                <a:solidFill>
                  <a:schemeClr val="tx1"/>
                </a:solidFill>
              </a:rPr>
              <a:t>tiền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thai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sản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ốm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đau</a:t>
            </a:r>
            <a:r>
              <a:rPr lang="en-US" dirty="0" smtClean="0">
                <a:solidFill>
                  <a:schemeClr val="tx1"/>
                </a:solidFill>
              </a:rPr>
              <a:t>,…)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Nợ</a:t>
            </a:r>
            <a:r>
              <a:rPr lang="en-US" dirty="0" smtClean="0">
                <a:solidFill>
                  <a:schemeClr val="tx1"/>
                </a:solidFill>
              </a:rPr>
              <a:t> TK 332/</a:t>
            </a:r>
            <a:r>
              <a:rPr lang="en-US" dirty="0" err="1" smtClean="0">
                <a:solidFill>
                  <a:schemeClr val="tx1"/>
                </a:solidFill>
              </a:rPr>
              <a:t>Có</a:t>
            </a:r>
            <a:r>
              <a:rPr lang="en-US" dirty="0" smtClean="0">
                <a:solidFill>
                  <a:schemeClr val="tx1"/>
                </a:solidFill>
              </a:rPr>
              <a:t> TK 334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dirty="0" smtClean="0">
                <a:solidFill>
                  <a:schemeClr val="tx1"/>
                </a:solidFill>
              </a:rPr>
              <a:t>Chi </a:t>
            </a:r>
            <a:r>
              <a:rPr lang="en-US" dirty="0" err="1" smtClean="0">
                <a:solidFill>
                  <a:schemeClr val="tx1"/>
                </a:solidFill>
              </a:rPr>
              <a:t>tiêu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kinh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phí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công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đoàn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bằng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tiền</a:t>
            </a:r>
            <a:endParaRPr lang="en-US" dirty="0" smtClean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Nợ</a:t>
            </a:r>
            <a:r>
              <a:rPr lang="en-US" dirty="0" smtClean="0">
                <a:solidFill>
                  <a:schemeClr val="tx1"/>
                </a:solidFill>
              </a:rPr>
              <a:t> TK 3323/</a:t>
            </a:r>
            <a:r>
              <a:rPr lang="en-US" dirty="0" err="1" smtClean="0">
                <a:solidFill>
                  <a:schemeClr val="tx1"/>
                </a:solidFill>
              </a:rPr>
              <a:t>Có</a:t>
            </a:r>
            <a:r>
              <a:rPr lang="en-US" dirty="0" smtClean="0">
                <a:solidFill>
                  <a:schemeClr val="tx1"/>
                </a:solidFill>
              </a:rPr>
              <a:t> TK 111,112</a:t>
            </a:r>
          </a:p>
          <a:p>
            <a:pPr marL="857250" lvl="1" indent="-457200">
              <a:buFont typeface="+mj-lt"/>
              <a:buAutoNum type="arabicPeriod" startAt="5"/>
            </a:pPr>
            <a:endParaRPr lang="en-US" dirty="0" smtClean="0">
              <a:solidFill>
                <a:schemeClr val="tx1"/>
              </a:solidFill>
            </a:endParaRPr>
          </a:p>
          <a:p>
            <a:pPr marL="400050" lvl="1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b="1" dirty="0" smtClean="0">
              <a:solidFill>
                <a:schemeClr val="tx1"/>
              </a:solidFill>
            </a:endParaRPr>
          </a:p>
          <a:p>
            <a:pPr marL="10800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108000" indent="0">
              <a:buNone/>
            </a:pPr>
            <a:r>
              <a:rPr lang="en-US" b="1" dirty="0">
                <a:solidFill>
                  <a:schemeClr val="tx1"/>
                </a:solidFill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80091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931" y="123825"/>
            <a:ext cx="9063037" cy="584200"/>
          </a:xfrm>
        </p:spPr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CHỨNG TỪ SỔ SÁCH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1038225"/>
            <a:ext cx="9685337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95361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31" y="628650"/>
            <a:ext cx="9753600" cy="63055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140274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2" y="428624"/>
            <a:ext cx="9063037" cy="82867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NGHIỆP VỤ KẾ TOÁN TIỀN LƯƠNG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="" xmlns:p14="http://schemas.microsoft.com/office/powerpoint/2010/main" val="258165201"/>
              </p:ext>
            </p:extLst>
          </p:nvPr>
        </p:nvGraphicFramePr>
        <p:xfrm>
          <a:off x="1304131" y="1571625"/>
          <a:ext cx="80772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7539202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889000"/>
          </a:xfrm>
        </p:spPr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2. TÀI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KHOẢN SỬ DỤNG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419225"/>
            <a:ext cx="8861425" cy="473075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err="1" smtClean="0">
                <a:solidFill>
                  <a:schemeClr val="tx1"/>
                </a:solidFill>
              </a:rPr>
              <a:t>Phân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hệ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tiền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lương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sử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dụng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các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tài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khoản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chính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sau</a:t>
            </a:r>
            <a:r>
              <a:rPr lang="en-US" b="1" dirty="0" smtClean="0">
                <a:solidFill>
                  <a:schemeClr val="tx1"/>
                </a:solidFill>
              </a:rPr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Tài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334: </a:t>
            </a:r>
            <a:r>
              <a:rPr lang="en-US" dirty="0" err="1">
                <a:solidFill>
                  <a:schemeClr val="tx1"/>
                </a:solidFill>
              </a:rPr>
              <a:t>Phải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trả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người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lao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động</a:t>
            </a:r>
            <a:endParaRPr lang="en-US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Tài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khoản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332: </a:t>
            </a:r>
            <a:r>
              <a:rPr lang="en-US" dirty="0" err="1">
                <a:solidFill>
                  <a:schemeClr val="tx1"/>
                </a:solidFill>
              </a:rPr>
              <a:t>Các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phải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nộp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theo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lương</a:t>
            </a:r>
            <a:endParaRPr lang="en-US" dirty="0">
              <a:solidFill>
                <a:schemeClr val="tx1"/>
              </a:solidFill>
            </a:endParaRPr>
          </a:p>
          <a:p>
            <a:pPr marL="108000" indent="0">
              <a:buNone/>
            </a:pPr>
            <a:r>
              <a:rPr lang="en-US" b="1" dirty="0">
                <a:solidFill>
                  <a:schemeClr val="tx1"/>
                </a:solidFill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70416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889000"/>
          </a:xfrm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TÀI KHOẢN 334 - PHẢI TRẢ NGƯỜI LAO ĐỘNG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419225"/>
            <a:ext cx="8861425" cy="4730750"/>
          </a:xfrm>
        </p:spPr>
        <p:txBody>
          <a:bodyPr/>
          <a:lstStyle/>
          <a:p>
            <a:pPr marL="450900">
              <a:buFont typeface="Wingdings" pitchFamily="2" charset="2"/>
              <a:buChar char="v"/>
            </a:pPr>
            <a:r>
              <a:rPr lang="en-US" b="1" dirty="0" err="1" smtClean="0">
                <a:solidFill>
                  <a:schemeClr val="tx1"/>
                </a:solidFill>
              </a:rPr>
              <a:t>Tài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khoản</a:t>
            </a:r>
            <a:r>
              <a:rPr lang="en-US" b="1" dirty="0" smtClean="0">
                <a:solidFill>
                  <a:schemeClr val="tx1"/>
                </a:solidFill>
              </a:rPr>
              <a:t> 334-Phải </a:t>
            </a:r>
            <a:r>
              <a:rPr lang="en-US" b="1" dirty="0" err="1" smtClean="0">
                <a:solidFill>
                  <a:schemeClr val="tx1"/>
                </a:solidFill>
              </a:rPr>
              <a:t>trả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người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lao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động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gồm</a:t>
            </a:r>
            <a:r>
              <a:rPr lang="en-US" b="1" dirty="0" smtClean="0">
                <a:solidFill>
                  <a:schemeClr val="tx1"/>
                </a:solidFill>
              </a:rPr>
              <a:t> 2 </a:t>
            </a:r>
            <a:r>
              <a:rPr lang="en-US" b="1" dirty="0" err="1" smtClean="0">
                <a:solidFill>
                  <a:schemeClr val="tx1"/>
                </a:solidFill>
              </a:rPr>
              <a:t>tài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khoản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cấp</a:t>
            </a:r>
            <a:r>
              <a:rPr lang="en-US" b="1" dirty="0" smtClean="0">
                <a:solidFill>
                  <a:schemeClr val="tx1"/>
                </a:solidFill>
              </a:rPr>
              <a:t> 2:</a:t>
            </a:r>
          </a:p>
          <a:p>
            <a:pPr marL="565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Tài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3341-Phải </a:t>
            </a:r>
            <a:r>
              <a:rPr lang="en-US" dirty="0" err="1">
                <a:solidFill>
                  <a:schemeClr val="tx1"/>
                </a:solidFill>
              </a:rPr>
              <a:t>trả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công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chức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viên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chức</a:t>
            </a:r>
            <a:r>
              <a:rPr lang="en-US" dirty="0">
                <a:solidFill>
                  <a:schemeClr val="tx1"/>
                </a:solidFill>
              </a:rPr>
              <a:t>: </a:t>
            </a:r>
            <a:r>
              <a:rPr lang="en-US" dirty="0" err="1">
                <a:solidFill>
                  <a:schemeClr val="tx1"/>
                </a:solidFill>
              </a:rPr>
              <a:t>dùng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ánh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tình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hình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thanh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giữa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vị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và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công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chức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viên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chức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trong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vị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về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tiền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lương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tiền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công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và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các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nhập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khác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Công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chức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viên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chức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là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đối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tượng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gia</a:t>
            </a:r>
            <a:r>
              <a:rPr lang="en-US" dirty="0">
                <a:solidFill>
                  <a:schemeClr val="tx1"/>
                </a:solidFill>
              </a:rPr>
              <a:t> BHXH </a:t>
            </a:r>
            <a:r>
              <a:rPr lang="en-US" dirty="0" err="1">
                <a:solidFill>
                  <a:schemeClr val="tx1"/>
                </a:solidFill>
              </a:rPr>
              <a:t>theo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quy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định</a:t>
            </a:r>
            <a:endParaRPr lang="en-US" dirty="0" smtClean="0">
              <a:solidFill>
                <a:schemeClr val="tx1"/>
              </a:solidFill>
            </a:endParaRPr>
          </a:p>
          <a:p>
            <a:pPr marL="565200" indent="-4572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</a:rPr>
              <a:t>Tài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3348-Phải </a:t>
            </a:r>
            <a:r>
              <a:rPr lang="en-US" dirty="0" err="1">
                <a:solidFill>
                  <a:schemeClr val="tx1"/>
                </a:solidFill>
              </a:rPr>
              <a:t>trả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người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lao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động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khác</a:t>
            </a:r>
            <a:r>
              <a:rPr lang="en-US" dirty="0">
                <a:solidFill>
                  <a:schemeClr val="tx1"/>
                </a:solidFill>
              </a:rPr>
              <a:t>: </a:t>
            </a:r>
            <a:r>
              <a:rPr lang="en-US" dirty="0" err="1">
                <a:solidFill>
                  <a:schemeClr val="tx1"/>
                </a:solidFill>
              </a:rPr>
              <a:t>dùng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ánh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tình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hình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thanh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giữa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vị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và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người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lao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động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khác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trong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vị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về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tiền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lương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tiền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công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và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các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nhập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khác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Người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lao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động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khác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là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các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đối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tượng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không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thuộc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sách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gia</a:t>
            </a:r>
            <a:r>
              <a:rPr lang="en-US" dirty="0">
                <a:solidFill>
                  <a:schemeClr val="tx1"/>
                </a:solidFill>
              </a:rPr>
              <a:t> BHXH </a:t>
            </a:r>
            <a:r>
              <a:rPr lang="en-US" dirty="0" err="1">
                <a:solidFill>
                  <a:schemeClr val="tx1"/>
                </a:solidFill>
              </a:rPr>
              <a:t>theo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quy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định</a:t>
            </a:r>
            <a:endParaRPr lang="en-US" dirty="0">
              <a:solidFill>
                <a:schemeClr val="tx1"/>
              </a:solidFill>
            </a:endParaRPr>
          </a:p>
          <a:p>
            <a:pPr marL="565200" indent="-457200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108000" indent="0">
              <a:buNone/>
            </a:pPr>
            <a:r>
              <a:rPr lang="en-US" b="1" dirty="0">
                <a:solidFill>
                  <a:schemeClr val="tx1"/>
                </a:solidFill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59701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889000"/>
          </a:xfrm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TÀI KHOẢN 334 - PHẢI TRẢ NGƯỜI LAO ĐỘNG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419225"/>
            <a:ext cx="8861425" cy="473075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err="1" smtClean="0">
                <a:solidFill>
                  <a:schemeClr val="tx1"/>
                </a:solidFill>
              </a:rPr>
              <a:t>Nguyên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tắc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hạch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toán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của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tài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khoản</a:t>
            </a:r>
            <a:endParaRPr lang="en-US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chemeClr val="tx1"/>
                </a:solidFill>
              </a:rPr>
              <a:t>Tài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này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dùng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ánh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tình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hình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thanh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giữa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vị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với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với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các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bộ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người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lao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động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trong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cơ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về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tiền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lương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tiền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công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và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các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phụ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cấp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khác</a:t>
            </a:r>
            <a:r>
              <a:rPr lang="en-US" dirty="0">
                <a:solidFill>
                  <a:schemeClr val="tx1"/>
                </a:solidFill>
              </a:rPr>
              <a:t>	</a:t>
            </a:r>
            <a:endParaRPr lang="en-US" dirty="0"/>
          </a:p>
          <a:p>
            <a:pPr marL="565200" indent="-4572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</a:rPr>
              <a:t>Hạch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bên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Nợ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các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tiền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lương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tiền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công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và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các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phụ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cấp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khác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đã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thanh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với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công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chức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viên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chức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người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lao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động</a:t>
            </a:r>
            <a:r>
              <a:rPr lang="en-US" dirty="0">
                <a:solidFill>
                  <a:schemeClr val="tx1"/>
                </a:solidFill>
              </a:rPr>
              <a:t>; </a:t>
            </a:r>
            <a:r>
              <a:rPr lang="en-US" dirty="0" err="1">
                <a:solidFill>
                  <a:schemeClr val="tx1"/>
                </a:solidFill>
              </a:rPr>
              <a:t>các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đã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khấu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trừ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vào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tiền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lương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tiền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công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công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chức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viên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chức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người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lao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động</a:t>
            </a:r>
            <a:endParaRPr lang="en-US" dirty="0" smtClean="0">
              <a:solidFill>
                <a:schemeClr val="tx1"/>
              </a:solidFill>
            </a:endParaRPr>
          </a:p>
          <a:p>
            <a:pPr marL="565200" indent="-4572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</a:rPr>
              <a:t>Hạch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bên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Có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các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tiền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lương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tiền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công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và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các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phụ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cấp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khác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phải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trả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công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chức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viên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chức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và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người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lao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động</a:t>
            </a:r>
            <a:endParaRPr lang="en-US" dirty="0">
              <a:solidFill>
                <a:schemeClr val="tx1"/>
              </a:solidFill>
            </a:endParaRPr>
          </a:p>
          <a:p>
            <a:pPr marL="10800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108000" indent="0">
              <a:buNone/>
            </a:pPr>
            <a:r>
              <a:rPr lang="en-US" b="1" dirty="0">
                <a:solidFill>
                  <a:schemeClr val="tx1"/>
                </a:solidFill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58042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889000"/>
          </a:xfrm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TÀI KHOẢN 334 - PHẢI TRẢ NGƯỜI LAO ĐỘNG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419225"/>
            <a:ext cx="8861425" cy="473075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err="1" smtClean="0">
                <a:solidFill>
                  <a:schemeClr val="tx1"/>
                </a:solidFill>
              </a:rPr>
              <a:t>Các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điểm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thay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đổi</a:t>
            </a:r>
            <a:r>
              <a:rPr lang="en-US" b="1" dirty="0" smtClean="0">
                <a:solidFill>
                  <a:schemeClr val="tx1"/>
                </a:solidFill>
              </a:rPr>
              <a:t> so </a:t>
            </a:r>
            <a:r>
              <a:rPr lang="en-US" b="1" dirty="0" err="1" smtClean="0">
                <a:solidFill>
                  <a:schemeClr val="tx1"/>
                </a:solidFill>
              </a:rPr>
              <a:t>với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chế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độ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kế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toán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cũ</a:t>
            </a:r>
            <a:r>
              <a:rPr lang="en-US" b="1" dirty="0" smtClean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- </a:t>
            </a:r>
            <a:r>
              <a:rPr lang="en-US" dirty="0" err="1" smtClean="0">
                <a:solidFill>
                  <a:schemeClr val="tx1"/>
                </a:solidFill>
              </a:rPr>
              <a:t>Tài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khoản</a:t>
            </a:r>
            <a:r>
              <a:rPr lang="en-US" dirty="0" smtClean="0">
                <a:solidFill>
                  <a:schemeClr val="tx1"/>
                </a:solidFill>
              </a:rPr>
              <a:t> 334 </a:t>
            </a:r>
            <a:r>
              <a:rPr lang="en-US" dirty="0" err="1" smtClean="0">
                <a:solidFill>
                  <a:schemeClr val="tx1"/>
                </a:solidFill>
              </a:rPr>
              <a:t>không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có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thay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đổi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gì</a:t>
            </a:r>
            <a:r>
              <a:rPr lang="en-US" dirty="0" smtClean="0">
                <a:solidFill>
                  <a:schemeClr val="tx1"/>
                </a:solidFill>
              </a:rPr>
              <a:t> so </a:t>
            </a:r>
            <a:r>
              <a:rPr lang="en-US" dirty="0" err="1" smtClean="0">
                <a:solidFill>
                  <a:schemeClr val="tx1"/>
                </a:solidFill>
              </a:rPr>
              <a:t>với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chế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độ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kế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toán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cũ</a:t>
            </a:r>
            <a:endParaRPr lang="en-US" dirty="0" smtClean="0">
              <a:solidFill>
                <a:schemeClr val="tx1"/>
              </a:solidFill>
            </a:endParaRPr>
          </a:p>
          <a:p>
            <a:pPr marL="10800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108000" indent="0">
              <a:buNone/>
            </a:pPr>
            <a:r>
              <a:rPr lang="en-US" b="1" dirty="0">
                <a:solidFill>
                  <a:schemeClr val="tx1"/>
                </a:solidFill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49333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965200"/>
          </a:xfrm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TÀI KHOẢN 332 - CÁC KHOẢN PHẢI NỘP THEO LƯƠNG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419225"/>
            <a:ext cx="8861425" cy="4730750"/>
          </a:xfrm>
        </p:spPr>
        <p:txBody>
          <a:bodyPr/>
          <a:lstStyle/>
          <a:p>
            <a:pPr marL="450900">
              <a:buFont typeface="Wingdings" pitchFamily="2" charset="2"/>
              <a:buChar char="v"/>
            </a:pPr>
            <a:r>
              <a:rPr lang="en-US" b="1" dirty="0" err="1" smtClean="0">
                <a:solidFill>
                  <a:schemeClr val="tx1"/>
                </a:solidFill>
              </a:rPr>
              <a:t>Tài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khoản</a:t>
            </a:r>
            <a:r>
              <a:rPr lang="en-US" b="1" dirty="0" smtClean="0">
                <a:solidFill>
                  <a:schemeClr val="tx1"/>
                </a:solidFill>
              </a:rPr>
              <a:t> 332-Các </a:t>
            </a:r>
            <a:r>
              <a:rPr lang="en-US" b="1" dirty="0" err="1" smtClean="0">
                <a:solidFill>
                  <a:schemeClr val="tx1"/>
                </a:solidFill>
              </a:rPr>
              <a:t>khoản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phải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nộp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theo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lương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gồm</a:t>
            </a:r>
            <a:r>
              <a:rPr lang="en-US" b="1" dirty="0" smtClean="0">
                <a:solidFill>
                  <a:schemeClr val="tx1"/>
                </a:solidFill>
              </a:rPr>
              <a:t> 4 </a:t>
            </a:r>
            <a:r>
              <a:rPr lang="en-US" b="1" dirty="0" err="1" smtClean="0">
                <a:solidFill>
                  <a:schemeClr val="tx1"/>
                </a:solidFill>
              </a:rPr>
              <a:t>tài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khoản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cấp</a:t>
            </a:r>
            <a:r>
              <a:rPr lang="en-US" b="1" dirty="0" smtClean="0">
                <a:solidFill>
                  <a:schemeClr val="tx1"/>
                </a:solidFill>
              </a:rPr>
              <a:t> 2: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marL="565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Tài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3321-Bảo </a:t>
            </a:r>
            <a:r>
              <a:rPr lang="en-US" dirty="0" err="1">
                <a:solidFill>
                  <a:schemeClr val="tx1"/>
                </a:solidFill>
              </a:rPr>
              <a:t>hiểm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xã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hội</a:t>
            </a:r>
            <a:r>
              <a:rPr lang="en-US" dirty="0">
                <a:solidFill>
                  <a:schemeClr val="tx1"/>
                </a:solidFill>
              </a:rPr>
              <a:t>: </a:t>
            </a:r>
            <a:r>
              <a:rPr lang="en-US" dirty="0" err="1">
                <a:solidFill>
                  <a:schemeClr val="tx1"/>
                </a:solidFill>
              </a:rPr>
              <a:t>Phản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ánh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tình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hình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trích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và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thanh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bảo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hiểm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xã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hội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theo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quy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định</a:t>
            </a:r>
            <a:endParaRPr lang="en-US" dirty="0">
              <a:solidFill>
                <a:schemeClr val="tx1"/>
              </a:solidFill>
            </a:endParaRPr>
          </a:p>
          <a:p>
            <a:pPr marL="565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Tài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3322-Bảo </a:t>
            </a:r>
            <a:r>
              <a:rPr lang="en-US" dirty="0" err="1">
                <a:solidFill>
                  <a:schemeClr val="tx1"/>
                </a:solidFill>
              </a:rPr>
              <a:t>hiểm</a:t>
            </a:r>
            <a:r>
              <a:rPr lang="en-US" dirty="0">
                <a:solidFill>
                  <a:schemeClr val="tx1"/>
                </a:solidFill>
              </a:rPr>
              <a:t> y </a:t>
            </a:r>
            <a:r>
              <a:rPr lang="en-US" dirty="0" err="1">
                <a:solidFill>
                  <a:schemeClr val="tx1"/>
                </a:solidFill>
              </a:rPr>
              <a:t>tế</a:t>
            </a:r>
            <a:r>
              <a:rPr lang="en-US" dirty="0">
                <a:solidFill>
                  <a:schemeClr val="tx1"/>
                </a:solidFill>
              </a:rPr>
              <a:t>: </a:t>
            </a:r>
            <a:r>
              <a:rPr lang="en-US" dirty="0" err="1">
                <a:solidFill>
                  <a:schemeClr val="tx1"/>
                </a:solidFill>
              </a:rPr>
              <a:t>Phản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ánh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tình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hình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trích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và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thanh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bảo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hiểm</a:t>
            </a:r>
            <a:r>
              <a:rPr lang="en-US" dirty="0">
                <a:solidFill>
                  <a:schemeClr val="tx1"/>
                </a:solidFill>
              </a:rPr>
              <a:t> y </a:t>
            </a:r>
            <a:r>
              <a:rPr lang="en-US" dirty="0" err="1">
                <a:solidFill>
                  <a:schemeClr val="tx1"/>
                </a:solidFill>
              </a:rPr>
              <a:t>tế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theo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quy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định</a:t>
            </a:r>
            <a:endParaRPr lang="en-US" dirty="0">
              <a:solidFill>
                <a:schemeClr val="tx1"/>
              </a:solidFill>
            </a:endParaRPr>
          </a:p>
          <a:p>
            <a:pPr marL="565200" indent="-4572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Tài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3323-Kinh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công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đoàn</a:t>
            </a:r>
            <a:r>
              <a:rPr lang="en-US" dirty="0">
                <a:solidFill>
                  <a:schemeClr val="tx1"/>
                </a:solidFill>
              </a:rPr>
              <a:t>: </a:t>
            </a:r>
            <a:r>
              <a:rPr lang="en-US" dirty="0" err="1">
                <a:solidFill>
                  <a:schemeClr val="tx1"/>
                </a:solidFill>
              </a:rPr>
              <a:t>Phản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ánh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tình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hình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trích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và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thanh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kinh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công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đoàn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theo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quy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định</a:t>
            </a:r>
            <a:endParaRPr lang="en-US" dirty="0">
              <a:solidFill>
                <a:schemeClr val="tx1"/>
              </a:solidFill>
            </a:endParaRPr>
          </a:p>
          <a:p>
            <a:pPr marL="565200" indent="-4572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Tài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3324-Bảo </a:t>
            </a:r>
            <a:r>
              <a:rPr lang="en-US" dirty="0" err="1">
                <a:solidFill>
                  <a:schemeClr val="tx1"/>
                </a:solidFill>
              </a:rPr>
              <a:t>hiểm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thất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nghiệp</a:t>
            </a:r>
            <a:r>
              <a:rPr lang="en-US" dirty="0">
                <a:solidFill>
                  <a:schemeClr val="tx1"/>
                </a:solidFill>
              </a:rPr>
              <a:t>: </a:t>
            </a:r>
            <a:r>
              <a:rPr lang="en-US" dirty="0" err="1">
                <a:solidFill>
                  <a:schemeClr val="tx1"/>
                </a:solidFill>
              </a:rPr>
              <a:t>Phản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ánh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tình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hình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trích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và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thanh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bảo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hiểm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thất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nghiệp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theo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quy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định</a:t>
            </a:r>
            <a:endParaRPr lang="en-US" dirty="0">
              <a:solidFill>
                <a:schemeClr val="tx1"/>
              </a:solidFill>
            </a:endParaRPr>
          </a:p>
          <a:p>
            <a:pPr marL="1080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7610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965200"/>
          </a:xfrm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TÀI KHOẢN 332 - CÁC KHOẢN PHẢI NỘP THEO LƯƠNG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419225"/>
            <a:ext cx="8861425" cy="4730750"/>
          </a:xfrm>
        </p:spPr>
        <p:txBody>
          <a:bodyPr/>
          <a:lstStyle/>
          <a:p>
            <a:pPr marL="450900">
              <a:buFont typeface="Wingdings" pitchFamily="2" charset="2"/>
              <a:buChar char="v"/>
            </a:pPr>
            <a:r>
              <a:rPr lang="en-US" b="1" dirty="0" err="1" smtClean="0">
                <a:solidFill>
                  <a:schemeClr val="tx1"/>
                </a:solidFill>
              </a:rPr>
              <a:t>Nguyên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tắc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hạch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toán</a:t>
            </a:r>
            <a:endParaRPr lang="en-US" b="1" dirty="0" smtClean="0">
              <a:solidFill>
                <a:schemeClr val="tx1"/>
              </a:solidFill>
            </a:endParaRPr>
          </a:p>
          <a:p>
            <a:pPr marL="108000" indent="0">
              <a:buNone/>
            </a:pPr>
            <a:r>
              <a:rPr lang="en-US" dirty="0" err="1" smtClean="0">
                <a:solidFill>
                  <a:schemeClr val="tx1"/>
                </a:solidFill>
              </a:rPr>
              <a:t>Tài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này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dùng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hạch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tình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hình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trích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nộp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và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thanh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toán</a:t>
            </a:r>
            <a:r>
              <a:rPr lang="en-US" dirty="0">
                <a:solidFill>
                  <a:schemeClr val="tx1"/>
                </a:solidFill>
              </a:rPr>
              <a:t> BHXH, BHYT, BHTN, KPCĐ </a:t>
            </a:r>
            <a:r>
              <a:rPr lang="en-US" dirty="0" err="1">
                <a:solidFill>
                  <a:schemeClr val="tx1"/>
                </a:solidFill>
              </a:rPr>
              <a:t>của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vị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với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cơ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bảo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hiểm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và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cơ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công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đoàn</a:t>
            </a:r>
            <a:endParaRPr lang="en-US" dirty="0">
              <a:solidFill>
                <a:schemeClr val="tx1"/>
              </a:solidFill>
            </a:endParaRPr>
          </a:p>
          <a:p>
            <a:pPr marL="565200" indent="-4572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</a:rPr>
              <a:t>Hạch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bên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Nợ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số</a:t>
            </a:r>
            <a:r>
              <a:rPr lang="en-US" dirty="0">
                <a:solidFill>
                  <a:schemeClr val="tx1"/>
                </a:solidFill>
              </a:rPr>
              <a:t> BHXH, BHYT, BHTN, KPCĐ </a:t>
            </a:r>
            <a:r>
              <a:rPr lang="en-US" dirty="0" err="1">
                <a:solidFill>
                  <a:schemeClr val="tx1"/>
                </a:solidFill>
              </a:rPr>
              <a:t>đã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nộp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cơ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lý</a:t>
            </a:r>
            <a:r>
              <a:rPr lang="en-US" dirty="0">
                <a:solidFill>
                  <a:schemeClr val="tx1"/>
                </a:solidFill>
              </a:rPr>
              <a:t>; </a:t>
            </a:r>
            <a:r>
              <a:rPr lang="en-US" dirty="0" err="1">
                <a:solidFill>
                  <a:schemeClr val="tx1"/>
                </a:solidFill>
              </a:rPr>
              <a:t>số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bảo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hiểm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đã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trả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người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lao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động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trong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vị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về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tiền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thai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sản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ốm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đau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trợ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cấp</a:t>
            </a:r>
            <a:r>
              <a:rPr lang="en-US" dirty="0">
                <a:solidFill>
                  <a:schemeClr val="tx1"/>
                </a:solidFill>
              </a:rPr>
              <a:t>; </a:t>
            </a:r>
            <a:r>
              <a:rPr lang="en-US" dirty="0" err="1">
                <a:solidFill>
                  <a:schemeClr val="tx1"/>
                </a:solidFill>
              </a:rPr>
              <a:t>số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kinh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phí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công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đoàn</a:t>
            </a:r>
            <a:r>
              <a:rPr lang="en-US" dirty="0">
                <a:solidFill>
                  <a:schemeClr val="tx1"/>
                </a:solidFill>
              </a:rPr>
              <a:t> chi </a:t>
            </a:r>
            <a:r>
              <a:rPr lang="en-US" dirty="0" err="1">
                <a:solidFill>
                  <a:schemeClr val="tx1"/>
                </a:solidFill>
              </a:rPr>
              <a:t>tại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vị</a:t>
            </a:r>
            <a:endParaRPr lang="en-US" dirty="0" smtClean="0">
              <a:solidFill>
                <a:schemeClr val="tx1"/>
              </a:solidFill>
            </a:endParaRPr>
          </a:p>
          <a:p>
            <a:pPr marL="565200" indent="-457200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</a:rPr>
              <a:t>Hạch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toán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bên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Có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số</a:t>
            </a:r>
            <a:r>
              <a:rPr lang="en-US" dirty="0">
                <a:solidFill>
                  <a:schemeClr val="tx1"/>
                </a:solidFill>
              </a:rPr>
              <a:t> BHXH, BHYT, BHTN, KPCĐ </a:t>
            </a:r>
            <a:r>
              <a:rPr lang="en-US" dirty="0" err="1">
                <a:solidFill>
                  <a:schemeClr val="tx1"/>
                </a:solidFill>
              </a:rPr>
              <a:t>phải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nộp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cơ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quản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lý</a:t>
            </a:r>
            <a:r>
              <a:rPr lang="en-US" dirty="0">
                <a:solidFill>
                  <a:schemeClr val="tx1"/>
                </a:solidFill>
              </a:rPr>
              <a:t>; </a:t>
            </a:r>
            <a:r>
              <a:rPr lang="en-US" dirty="0" err="1">
                <a:solidFill>
                  <a:schemeClr val="tx1"/>
                </a:solidFill>
              </a:rPr>
              <a:t>số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bảo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hiểm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nhận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về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tiền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thai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sản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ốm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đau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trợ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cấp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phải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trả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người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lao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động</a:t>
            </a:r>
            <a:r>
              <a:rPr lang="en-US" dirty="0">
                <a:solidFill>
                  <a:schemeClr val="tx1"/>
                </a:solidFill>
              </a:rPr>
              <a:t>; </a:t>
            </a:r>
            <a:r>
              <a:rPr lang="en-US" dirty="0" err="1">
                <a:solidFill>
                  <a:schemeClr val="tx1"/>
                </a:solidFill>
              </a:rPr>
              <a:t>số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lãi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phải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nộp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về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nộp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chậm</a:t>
            </a:r>
            <a:r>
              <a:rPr lang="en-US" dirty="0">
                <a:solidFill>
                  <a:schemeClr val="tx1"/>
                </a:solidFill>
              </a:rPr>
              <a:t> BHXH, BHTN, BHYT</a:t>
            </a:r>
          </a:p>
          <a:p>
            <a:pPr marL="565200" indent="-457200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565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6118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3037" cy="889000"/>
          </a:xfrm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TÀI KHOẢN 332 -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CÁC KHOẢN PHẢI NỘP THEO LƯƠNG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419225"/>
            <a:ext cx="8861425" cy="473075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err="1" smtClean="0">
                <a:solidFill>
                  <a:schemeClr val="tx1"/>
                </a:solidFill>
              </a:rPr>
              <a:t>Các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điểm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thay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đổi</a:t>
            </a:r>
            <a:r>
              <a:rPr lang="en-US" b="1" dirty="0" smtClean="0">
                <a:solidFill>
                  <a:schemeClr val="tx1"/>
                </a:solidFill>
              </a:rPr>
              <a:t> so </a:t>
            </a:r>
            <a:r>
              <a:rPr lang="en-US" b="1" dirty="0" err="1" smtClean="0">
                <a:solidFill>
                  <a:schemeClr val="tx1"/>
                </a:solidFill>
              </a:rPr>
              <a:t>với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chế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độ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kế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toán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cũ</a:t>
            </a:r>
            <a:r>
              <a:rPr lang="en-US" b="1" dirty="0" smtClean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- </a:t>
            </a:r>
            <a:r>
              <a:rPr lang="en-US" dirty="0" err="1" smtClean="0">
                <a:solidFill>
                  <a:schemeClr val="tx1"/>
                </a:solidFill>
              </a:rPr>
              <a:t>Tài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khoản</a:t>
            </a:r>
            <a:r>
              <a:rPr lang="en-US" dirty="0" smtClean="0">
                <a:solidFill>
                  <a:schemeClr val="tx1"/>
                </a:solidFill>
              </a:rPr>
              <a:t> 332 </a:t>
            </a:r>
            <a:r>
              <a:rPr lang="en-US" dirty="0" err="1" smtClean="0">
                <a:solidFill>
                  <a:schemeClr val="tx1"/>
                </a:solidFill>
              </a:rPr>
              <a:t>không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có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thay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đổi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gì</a:t>
            </a:r>
            <a:r>
              <a:rPr lang="en-US" dirty="0" smtClean="0">
                <a:solidFill>
                  <a:schemeClr val="tx1"/>
                </a:solidFill>
              </a:rPr>
              <a:t> so </a:t>
            </a:r>
            <a:r>
              <a:rPr lang="en-US" dirty="0" err="1" smtClean="0">
                <a:solidFill>
                  <a:schemeClr val="tx1"/>
                </a:solidFill>
              </a:rPr>
              <a:t>với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chế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độ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kế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toán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cũ</a:t>
            </a:r>
            <a:endParaRPr lang="en-US" dirty="0" smtClean="0">
              <a:solidFill>
                <a:schemeClr val="tx1"/>
              </a:solidFill>
            </a:endParaRPr>
          </a:p>
          <a:p>
            <a:pPr marL="10800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108000" indent="0">
              <a:buNone/>
            </a:pPr>
            <a:r>
              <a:rPr lang="en-US" b="1" dirty="0">
                <a:solidFill>
                  <a:schemeClr val="tx1"/>
                </a:solidFill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00376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40246</TotalTime>
  <Words>920</Words>
  <Application>Microsoft Office PowerPoint</Application>
  <PresentationFormat>Custom</PresentationFormat>
  <Paragraphs>109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HƯỚNG DẪN HẠCH TOÁN  NGHIỆP VỤ TIỀN LƯƠNG</vt:lpstr>
      <vt:lpstr>NGHIỆP VỤ KẾ TOÁN TIỀN LƯƠNG</vt:lpstr>
      <vt:lpstr>2. TÀI KHOẢN SỬ DỤNG</vt:lpstr>
      <vt:lpstr>TÀI KHOẢN 334 - PHẢI TRẢ NGƯỜI LAO ĐỘNG</vt:lpstr>
      <vt:lpstr>TÀI KHOẢN 334 - PHẢI TRẢ NGƯỜI LAO ĐỘNG</vt:lpstr>
      <vt:lpstr>TÀI KHOẢN 334 - PHẢI TRẢ NGƯỜI LAO ĐỘNG</vt:lpstr>
      <vt:lpstr>TÀI KHOẢN 332 - CÁC KHOẢN PHẢI NỘP THEO LƯƠNG</vt:lpstr>
      <vt:lpstr>TÀI KHOẢN 332 - CÁC KHOẢN PHẢI NỘP THEO LƯƠNG</vt:lpstr>
      <vt:lpstr>TÀI KHOẢN 332 - CÁC KHOẢN PHẢI NỘP THEO LƯƠNG</vt:lpstr>
      <vt:lpstr>MỘT SỐ HẠCH TOÁN THƯỜNG DÙNG</vt:lpstr>
      <vt:lpstr>MỘT SỐ HẠCH TOÁN THƯỜNG DÙNG (TIẾP)</vt:lpstr>
      <vt:lpstr>3. SƠ ĐỒ HẠCH TOÁN 332</vt:lpstr>
      <vt:lpstr>CÁC BÚT TOÁN THƯỜNG DÙNG</vt:lpstr>
      <vt:lpstr>CÁC BÚT TOÁN THƯỜNG DÙNG (TIẾP)</vt:lpstr>
      <vt:lpstr>4. CHỨNG TỪ SỔ SÁCH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Viet Hung</cp:lastModifiedBy>
  <cp:revision>609</cp:revision>
  <cp:lastPrinted>1601-01-01T00:00:00Z</cp:lastPrinted>
  <dcterms:created xsi:type="dcterms:W3CDTF">2014-01-10T01:49:19Z</dcterms:created>
  <dcterms:modified xsi:type="dcterms:W3CDTF">2018-01-10T16:07:00Z</dcterms:modified>
</cp:coreProperties>
</file>